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0" r:id="rId5"/>
    <p:sldId id="271" r:id="rId6"/>
    <p:sldId id="272" r:id="rId7"/>
    <p:sldId id="275" r:id="rId8"/>
    <p:sldId id="280" r:id="rId9"/>
    <p:sldId id="277" r:id="rId10"/>
    <p:sldId id="281" r:id="rId11"/>
    <p:sldId id="279" r:id="rId12"/>
    <p:sldId id="282" r:id="rId13"/>
    <p:sldId id="278" r:id="rId14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/>
    <p:restoredTop sz="94658"/>
  </p:normalViewPr>
  <p:slideViewPr>
    <p:cSldViewPr snapToGrid="0">
      <p:cViewPr varScale="1">
        <p:scale>
          <a:sx n="120" d="100"/>
          <a:sy n="120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ACA3F-4092-0C2C-8EC8-319BA9CAD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36E6D1-57FA-B409-41B1-36738037F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324A0-825A-AE6D-F5DC-3243B780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BA00C-30DE-22DA-D891-0A88F8DC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28146-2816-12CD-CF20-25CCCEC3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12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6F0AE-38AA-E032-17E0-08F3F5E6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34214-0246-3314-D9D3-1169B520F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A54928-2A09-487E-B5E2-F5E04FFE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F68E1-DD79-0DC0-0314-ACC9BB1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561B2-CBF2-8F79-A0CD-26DA5376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19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08B5E-3A6E-4CEC-9688-4B8542061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42802B-21E3-F6BD-15D3-0894D23B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4DAEDF-B0F6-CA4B-BC2B-298B8F53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24CCC-9537-B2B5-0386-C0009BE6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72CC5-7D02-CBBE-AA1C-4DE3BCAC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08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5798E-EDB3-590F-2DF2-FB62DD2F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A54C0-E484-BF66-9788-81C4EFCD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33491-BB4B-D150-C259-42C63041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71E13-59D8-C926-EB3F-DC8BE5C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CC0CB-0CA2-FFB9-48A7-0BBE8752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679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C405D-6469-B176-90D9-93E79EA6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2B216C-432E-6927-F29E-B929368D3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9AB7C-4E50-05A7-DE2F-1826811D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9570FE-A87A-840B-3D52-C43FF80B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650775-7AAF-F2D9-91B9-67D99D56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699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AC31-BB8F-BDEB-0C45-C153C8AC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F6F133-CF19-AE18-E7EF-58C5BFBA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D2376C-4ADF-AD80-6D1C-1F01D37E7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96F214-8043-1C31-A72A-D91C9D6D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2C8C8F-9679-D7C3-CA6C-D1F289D9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BC0764-E839-BB53-F6FA-FAAF6701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302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2C8C4-E758-012A-5784-693D7978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2DC8C-8094-4C0B-5B1A-3532B4ED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6DB1D-7984-9FA6-C568-3DBD7BCF7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14468-B725-4491-F3F3-AC4BBE7D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386DCA-1A37-4B87-8D1F-A38909C57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A12925-FC5F-BF6E-5B85-124F9374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E05B28-B82A-D56A-3D3A-BF408C02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883849-0102-7298-4E2C-831CEC1A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49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7DF0F-9530-F842-E3C8-C6626F29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400DB-4834-B1DF-CA25-DC19F8C3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5D9F3E-0879-0B0F-AA9E-CAF1A94F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EFF17-8B0F-DF54-6E0D-1FD707DF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68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C61B25-C127-DDEF-3BD4-E270FC7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010F69-A1C7-33BB-C1B2-55D19BF9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A726E-740B-C7FD-9CA2-55975B4C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56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2A5A3-A1D9-30C2-9D5D-4393CB89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0C8A3-D722-0B45-C374-51DD9E23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B38645-BD5D-7D86-3978-E3B22101F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A281A0-BCD9-980F-B2D1-2A0FC24D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BB8556-210A-6167-EEE9-66276396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07B6FF-BEBB-81CC-FA13-2FD78C95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747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DAE1B-917A-F9BB-9C88-6BB2329C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E9851A-ADE1-C3A4-2461-BE591069F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A01095-9735-76B1-0624-49C895315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86E407-A0BC-EC9A-A6E0-DC6FAF36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18CD7C-9665-E3B2-FDD8-1C4399DE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4F58C-7E6C-44AA-A4F1-BAB17B02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83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473534-7183-06D1-809F-7EAD9A5B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AA9444-8846-8B99-79F4-A3B7CA69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31B48-157D-4DE2-9683-2BD252AE8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F6B-34E5-4743-8416-E2759006C082}" type="datetimeFigureOut">
              <a:rPr lang="es-ES_tradnl" smtClean="0"/>
              <a:t>10/4/26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41F5D-7334-49E2-35AE-82F0ED9BA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11844-4F22-B56A-2444-4AD31B217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BDF1-A449-AA47-A3B3-30BFA56C4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10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6E78D7-FEEE-19CD-45C2-B48FC654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5960864"/>
            <a:ext cx="5308600" cy="342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45B63E-C8D7-8495-935C-5912C0DC9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05" y="2003818"/>
            <a:ext cx="6536952" cy="22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0B1910-D7EB-73AD-053C-03470FC2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55" y="6230559"/>
            <a:ext cx="5245100" cy="3429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3539">
            <a:off x="951037" y="708566"/>
            <a:ext cx="4391638" cy="575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6161900" y="2210025"/>
            <a:ext cx="48191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pPr algn="just"/>
            <a:endParaRPr lang="es-ES" sz="2000" b="1" dirty="0">
              <a:solidFill>
                <a:srgbClr val="153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caso nuestra propuesta abarca 7 temas de interés, además las palabras por parte de presidencia y secretaría.</a:t>
            </a:r>
          </a:p>
        </p:txBody>
      </p:sp>
    </p:spTree>
    <p:extLst>
      <p:ext uri="{BB962C8B-B14F-4D97-AF65-F5344CB8AC3E}">
        <p14:creationId xmlns:p14="http://schemas.microsoft.com/office/powerpoint/2010/main" val="27691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0B1910-D7EB-73AD-053C-03470FC2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55" y="6230559"/>
            <a:ext cx="5245100" cy="342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75878" y="2528233"/>
            <a:ext cx="4217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CENTRAL</a:t>
            </a:r>
          </a:p>
          <a:p>
            <a:pPr algn="just"/>
            <a:endParaRPr lang="es-ES" sz="2000" b="1" dirty="0">
              <a:solidFill>
                <a:srgbClr val="153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 tener una extensión de hasta 3 páginas, incluyendo cuadros, imágenes u otros elementos visuales, que aporten un llamado a la lectura.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1219">
            <a:off x="3360553" y="2310954"/>
            <a:ext cx="3133618" cy="406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5433">
            <a:off x="474275" y="2008500"/>
            <a:ext cx="3120197" cy="40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-253" t="1164" r="253" b="-1164"/>
          <a:stretch/>
        </p:blipFill>
        <p:spPr>
          <a:xfrm>
            <a:off x="2578846" y="516365"/>
            <a:ext cx="3250444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9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0B1910-D7EB-73AD-053C-03470FC2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55" y="6230559"/>
            <a:ext cx="5245100" cy="342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25046" y="1822301"/>
            <a:ext cx="4217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15367F"/>
                </a:solidFill>
              </a:rPr>
              <a:t>COLABORADOR DESTACADO</a:t>
            </a:r>
          </a:p>
          <a:p>
            <a:endParaRPr lang="es-ES" sz="2000" b="1" dirty="0">
              <a:solidFill>
                <a:srgbClr val="15367F"/>
              </a:solidFill>
            </a:endParaRPr>
          </a:p>
          <a:p>
            <a:pPr algn="just"/>
            <a:r>
              <a:rPr lang="es-ES" sz="2000" dirty="0">
                <a:solidFill>
                  <a:srgbClr val="15367F"/>
                </a:solidFill>
              </a:rPr>
              <a:t>Este espacio tiene como objetivo reconocer y destacar a aquellos colaboradores que, por sus logros y aportes dentro de la EFS, se convierten en un ejemplo para la organización. Asimismo, busca resaltar el lado humano de esta publicación.</a:t>
            </a:r>
            <a:endParaRPr lang="es-ES" dirty="0">
              <a:solidFill>
                <a:srgbClr val="15367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4358">
            <a:off x="872806" y="1100152"/>
            <a:ext cx="4019295" cy="52372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389">
            <a:off x="2795026" y="350772"/>
            <a:ext cx="4172380" cy="546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12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E40E97-5076-5593-11C8-D4726B7B6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81" y="2098555"/>
            <a:ext cx="5944318" cy="20229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0B1910-D7EB-73AD-053C-03470FC2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90" y="5960864"/>
            <a:ext cx="5245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1B46A67-977A-10FE-D93E-4A7386892D1D}"/>
              </a:ext>
            </a:extLst>
          </p:cNvPr>
          <p:cNvSpPr txBox="1"/>
          <p:nvPr/>
        </p:nvSpPr>
        <p:spPr>
          <a:xfrm>
            <a:off x="1957630" y="3797548"/>
            <a:ext cx="850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PA" sz="1600" dirty="0">
                <a:solidFill>
                  <a:schemeClr val="bg1"/>
                </a:solidFill>
                <a:cs typeface="Arial" panose="020B0604020202020204" pitchFamily="34" charset="0"/>
              </a:rPr>
              <a:t>Se denomina “Estrella del Mes” porque se basa en elaborar una edición por cada EFS miembro; es decir, que cada boletín se enfocará en un solo país. De este modo, se busca que puedan ampliar la información disponible, dar a conocer sus proyectos y destacar a aquellos colaboradores que por su trayectoria y aportes a la institución deseen darle un reconocimiento.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80128-5C4E-2715-4D30-BCF1A0B57073}"/>
              </a:ext>
            </a:extLst>
          </p:cNvPr>
          <p:cNvSpPr txBox="1"/>
          <p:nvPr/>
        </p:nvSpPr>
        <p:spPr>
          <a:xfrm>
            <a:off x="1883490" y="1478225"/>
            <a:ext cx="392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PROPÓSITO DEL BOLETÍN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66487E-E171-724D-81AA-9ADD39048B80}"/>
              </a:ext>
            </a:extLst>
          </p:cNvPr>
          <p:cNvSpPr txBox="1"/>
          <p:nvPr/>
        </p:nvSpPr>
        <p:spPr>
          <a:xfrm>
            <a:off x="1957630" y="2168527"/>
            <a:ext cx="843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A" sz="1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Este boletín es una publicación institucional digital orientada a  promover y difundir conocimientos, experiencias y buenas prácticas relacionadas con la fiscalización superior, la rendición de cuentas y la innovación en el control del gasto público.</a:t>
            </a:r>
            <a:endParaRPr lang="es-PA" sz="1600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B9A9CD9-44CB-7B8B-29FF-A891F727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3" y="6225181"/>
            <a:ext cx="1117600" cy="3556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A09C765-9473-11F2-386A-CADD93A3D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097" y="6225181"/>
            <a:ext cx="495300" cy="4953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FF2C8ED-0B14-CE87-9FC7-A755A21F58F7}"/>
              </a:ext>
            </a:extLst>
          </p:cNvPr>
          <p:cNvSpPr txBox="1"/>
          <p:nvPr/>
        </p:nvSpPr>
        <p:spPr>
          <a:xfrm>
            <a:off x="11084499" y="6314506"/>
            <a:ext cx="306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8B562C-3E8D-3165-8D91-37ED59767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067" y="552867"/>
            <a:ext cx="1780423" cy="6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0DB2D9-C732-41B3-232F-7229E59C3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097" y="6225181"/>
            <a:ext cx="495300" cy="4953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491E98-9BB1-F96B-378D-D495D9EA8A12}"/>
              </a:ext>
            </a:extLst>
          </p:cNvPr>
          <p:cNvSpPr txBox="1"/>
          <p:nvPr/>
        </p:nvSpPr>
        <p:spPr>
          <a:xfrm>
            <a:off x="11044425" y="6314506"/>
            <a:ext cx="38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Montserrat" pitchFamily="2" charset="77"/>
              </a:rPr>
              <a:t>12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123125-94E1-C4EC-588C-8E7F07B84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03" y="6335935"/>
            <a:ext cx="929326" cy="2956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97702C-0135-6F42-857A-BB5B34CCD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618" y="354187"/>
            <a:ext cx="1516479" cy="17973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DFD496-BB7B-6B14-D341-757797A74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128" y="6254435"/>
            <a:ext cx="1295743" cy="4409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E9AF7F-A91C-557C-B71F-54C233479D7C}"/>
              </a:ext>
            </a:extLst>
          </p:cNvPr>
          <p:cNvSpPr txBox="1"/>
          <p:nvPr/>
        </p:nvSpPr>
        <p:spPr>
          <a:xfrm>
            <a:off x="1716193" y="2666188"/>
            <a:ext cx="87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establecido un manual que incluye ciertos criterios o lineamientos de redacción, además de las especificaciones de los recursos visuales, los cuales deben facilitar la comprensión del contenido técnico y que contribuyan a mejorar la experiencia de la lectura.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30B7B7-E86E-FF9E-AB5B-973C3F98B4A6}"/>
              </a:ext>
            </a:extLst>
          </p:cNvPr>
          <p:cNvSpPr txBox="1"/>
          <p:nvPr/>
        </p:nvSpPr>
        <p:spPr>
          <a:xfrm>
            <a:off x="1716193" y="1624011"/>
            <a:ext cx="543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TÉCNICOS Y VISUALES</a:t>
            </a:r>
          </a:p>
        </p:txBody>
      </p:sp>
    </p:spTree>
    <p:extLst>
      <p:ext uri="{BB962C8B-B14F-4D97-AF65-F5344CB8AC3E}">
        <p14:creationId xmlns:p14="http://schemas.microsoft.com/office/powerpoint/2010/main" val="271842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3E36B7-0B30-FDDF-F71E-A6DB2770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097" y="118585"/>
            <a:ext cx="495300" cy="4953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016205-B909-73C2-AFB2-AB507B4FF83B}"/>
              </a:ext>
            </a:extLst>
          </p:cNvPr>
          <p:cNvSpPr txBox="1"/>
          <p:nvPr/>
        </p:nvSpPr>
        <p:spPr>
          <a:xfrm>
            <a:off x="11084499" y="207910"/>
            <a:ext cx="306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FACBA3-F31C-F0E4-262C-2DE23481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03" y="229339"/>
            <a:ext cx="929326" cy="2956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63BA33-EF7E-C7D2-AF5B-D63F28029385}"/>
              </a:ext>
            </a:extLst>
          </p:cNvPr>
          <p:cNvSpPr txBox="1"/>
          <p:nvPr/>
        </p:nvSpPr>
        <p:spPr>
          <a:xfrm>
            <a:off x="629404" y="1438859"/>
            <a:ext cx="5225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 DE LA PUBLICACIÓN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190EF8-82A5-FDFC-79B6-2301BA7D8E37}"/>
              </a:ext>
            </a:extLst>
          </p:cNvPr>
          <p:cNvSpPr txBox="1"/>
          <p:nvPr/>
        </p:nvSpPr>
        <p:spPr>
          <a:xfrm>
            <a:off x="668002" y="2100104"/>
            <a:ext cx="1085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boletín será publicado </a:t>
            </a:r>
            <a:r>
              <a:rPr lang="es-PA" sz="1600" b="1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idioma español</a:t>
            </a: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considerando que la mayoría de las Entidades Fiscalizadoras Superiores que integran la organización utilizan este idioma.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07B6969-4B1D-EA8B-5FCD-24487F5CB38D}"/>
              </a:ext>
            </a:extLst>
          </p:cNvPr>
          <p:cNvSpPr txBox="1"/>
          <p:nvPr/>
        </p:nvSpPr>
        <p:spPr>
          <a:xfrm>
            <a:off x="653775" y="3324463"/>
            <a:ext cx="474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DEL BOLETÍN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698913-F2BD-D0DC-B06E-521571FA319E}"/>
              </a:ext>
            </a:extLst>
          </p:cNvPr>
          <p:cNvSpPr txBox="1"/>
          <p:nvPr/>
        </p:nvSpPr>
        <p:spPr>
          <a:xfrm>
            <a:off x="706601" y="3847683"/>
            <a:ext cx="10855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extensión del boletín será de hasta 18 a 20 páginas, incluyendo portada y contraportada.</a:t>
            </a:r>
          </a:p>
          <a:p>
            <a:pPr algn="just"/>
            <a:endParaRPr lang="es-PA" sz="1600" dirty="0">
              <a:solidFill>
                <a:srgbClr val="15367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PA" sz="2400" b="1" dirty="0">
                <a:solidFill>
                  <a:srgbClr val="1536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PERIODO DE PUBLICACIÓN</a:t>
            </a:r>
          </a:p>
          <a:p>
            <a:pPr algn="just"/>
            <a:r>
              <a:rPr lang="es-ES" sz="1600" dirty="0">
                <a:solidFill>
                  <a:srgbClr val="1536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Dentro de nuestra propuesta tenemos contemplado que la periodicidad del boletín sea trimestral.</a:t>
            </a:r>
          </a:p>
          <a:p>
            <a:pPr algn="just"/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5608F0-5590-0CA9-D9EE-C086F80D5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727" y="148641"/>
            <a:ext cx="1295743" cy="4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0528752-1CCF-77A6-F809-5196C19F1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097" y="6225181"/>
            <a:ext cx="495300" cy="4953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53CE586-4541-9A93-FDEC-E963583F9C4B}"/>
              </a:ext>
            </a:extLst>
          </p:cNvPr>
          <p:cNvSpPr txBox="1"/>
          <p:nvPr/>
        </p:nvSpPr>
        <p:spPr>
          <a:xfrm>
            <a:off x="11039616" y="631450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Montserrat" pitchFamily="2" charset="77"/>
              </a:rPr>
              <a:t>16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E93C51F-E307-EDAC-B969-F2071F72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03" y="6335935"/>
            <a:ext cx="929326" cy="2956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AF23C7-998A-FDAF-C43B-3992FDE98631}"/>
              </a:ext>
            </a:extLst>
          </p:cNvPr>
          <p:cNvSpPr txBox="1"/>
          <p:nvPr/>
        </p:nvSpPr>
        <p:spPr>
          <a:xfrm>
            <a:off x="4291687" y="524374"/>
            <a:ext cx="360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EDITORIAL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191CD9-E006-36E6-73CC-20DEF18F7361}"/>
              </a:ext>
            </a:extLst>
          </p:cNvPr>
          <p:cNvSpPr txBox="1"/>
          <p:nvPr/>
        </p:nvSpPr>
        <p:spPr>
          <a:xfrm>
            <a:off x="1186582" y="1343129"/>
            <a:ext cx="981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esto se propone que se cree un </a:t>
            </a:r>
            <a:r>
              <a:rPr lang="es-PA" sz="1600" b="1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Comité Editorial </a:t>
            </a: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responsable de supervisar la calidad técnica y editorial de la publicación.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B9C6DF-0612-7036-B32A-9E876758B866}"/>
              </a:ext>
            </a:extLst>
          </p:cNvPr>
          <p:cNvGrpSpPr/>
          <p:nvPr/>
        </p:nvGrpSpPr>
        <p:grpSpPr>
          <a:xfrm>
            <a:off x="1148328" y="2295500"/>
            <a:ext cx="9841769" cy="2800767"/>
            <a:chOff x="827315" y="2075530"/>
            <a:chExt cx="9841769" cy="280076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D08FAA9-955A-6F81-F7FE-9F711178A082}"/>
                </a:ext>
              </a:extLst>
            </p:cNvPr>
            <p:cNvSpPr txBox="1"/>
            <p:nvPr/>
          </p:nvSpPr>
          <p:spPr>
            <a:xfrm>
              <a:off x="827315" y="2075530"/>
              <a:ext cx="507999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600" b="1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Podrá estar integrado por:</a:t>
              </a:r>
            </a:p>
            <a:p>
              <a:endPara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Representantes de la Presidencia y Secretaría de la organización.</a:t>
              </a: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endPara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Representantes de la Dirección de Comunicación o área equivalente.</a:t>
              </a: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endPara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Especialistas técnicos designados por las Entidades Fiscalizadoras Superiores participantes.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3C50F35-AEF1-0FFF-797B-61DF2DAAE0EE}"/>
                </a:ext>
              </a:extLst>
            </p:cNvPr>
            <p:cNvSpPr txBox="1"/>
            <p:nvPr/>
          </p:nvSpPr>
          <p:spPr>
            <a:xfrm>
              <a:off x="6635013" y="2075530"/>
              <a:ext cx="40340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600" b="1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 estarán encargados de </a:t>
              </a:r>
            </a:p>
            <a:p>
              <a:endParaRPr lang="es-PA" sz="1600" b="1" dirty="0">
                <a:solidFill>
                  <a:srgbClr val="1536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Validar la calidad técnica de los contenidos.</a:t>
              </a: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endPara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Garantizar el cumplimiento de los lineamientos editoriales.</a:t>
              </a: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endPara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es-PA" sz="1600" dirty="0">
                  <a:solidFill>
                    <a:srgbClr val="1536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Revisar y aprobar cada edición antes de su publicación.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0DD09B7-729B-FEEA-150A-2219A0ADD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128" y="6254435"/>
            <a:ext cx="1295743" cy="4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E93C51F-E307-EDAC-B969-F2071F72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3" y="6335935"/>
            <a:ext cx="929326" cy="2956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AF23C7-998A-FDAF-C43B-3992FDE98631}"/>
              </a:ext>
            </a:extLst>
          </p:cNvPr>
          <p:cNvSpPr txBox="1"/>
          <p:nvPr/>
        </p:nvSpPr>
        <p:spPr>
          <a:xfrm>
            <a:off x="706603" y="852197"/>
            <a:ext cx="725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REVISIÓN Y APROBACIÓN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191CD9-E006-36E6-73CC-20DEF18F7361}"/>
              </a:ext>
            </a:extLst>
          </p:cNvPr>
          <p:cNvSpPr txBox="1"/>
          <p:nvPr/>
        </p:nvSpPr>
        <p:spPr>
          <a:xfrm>
            <a:off x="706603" y="1458583"/>
            <a:ext cx="734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 edición del boletín deberá pasar por un proceso de revisión editorial </a:t>
            </a:r>
            <a:r>
              <a:rPr lang="es-PA" sz="1600" dirty="0">
                <a:solidFill>
                  <a:srgbClr val="1536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antes de su publicación, el cual debe incluir</a:t>
            </a: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08FAA9-955A-6F81-F7FE-9F711178A082}"/>
              </a:ext>
            </a:extLst>
          </p:cNvPr>
          <p:cNvSpPr txBox="1"/>
          <p:nvPr/>
        </p:nvSpPr>
        <p:spPr>
          <a:xfrm>
            <a:off x="706603" y="2388134"/>
            <a:ext cx="66313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Revisión técnica del contenido.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Corrección de estilo.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Validación institucional del contenido.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rgbClr val="15367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Aprobación final por parte de la instancia correspondiente.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6DFBB5-35A5-97B4-82CF-10D26C157719}"/>
              </a:ext>
            </a:extLst>
          </p:cNvPr>
          <p:cNvSpPr txBox="1"/>
          <p:nvPr/>
        </p:nvSpPr>
        <p:spPr>
          <a:xfrm>
            <a:off x="1591894" y="4683070"/>
            <a:ext cx="771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>
                <a:solidFill>
                  <a:srgbClr val="1536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proceso permitirá asegurar la calidad editorial y la coherencia institucional del boletín.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37FF73-AA2A-76EC-3096-B1E4360B6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074" y="1637200"/>
            <a:ext cx="2692400" cy="304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BE2C8B-9F83-DE27-A350-9B41C4885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128" y="6254435"/>
            <a:ext cx="1295743" cy="4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4C8EB78-051E-A8EA-EC6B-0D3ECCFB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3" y="6335935"/>
            <a:ext cx="929326" cy="2956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B235B2-D995-BF4E-0ACB-CB0786050344}"/>
              </a:ext>
            </a:extLst>
          </p:cNvPr>
          <p:cNvSpPr txBox="1"/>
          <p:nvPr/>
        </p:nvSpPr>
        <p:spPr>
          <a:xfrm>
            <a:off x="1331842" y="1536174"/>
            <a:ext cx="9212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boletín será difundido de manera digital a través de los siguientes canales institucionales:</a:t>
            </a:r>
          </a:p>
          <a:p>
            <a:pPr algn="just"/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Portales web institucionales.</a:t>
            </a: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Correos electrónicos institucionales.</a:t>
            </a: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Redes de cooperación regional entre EFS.</a:t>
            </a: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PA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Plataformas digitales de las entidades participantes.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P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PA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difusión digital, permitirá ampliar el alcance del boletín y facilitar el acceso a los contenidos por parte de la comunidad especializada en fiscalización pública.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AE26F7-F61A-0620-54F3-357461EA3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065" y="6115455"/>
            <a:ext cx="1295743" cy="4409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59BE21-8680-D1DD-7B0A-74235E0A78CF}"/>
              </a:ext>
            </a:extLst>
          </p:cNvPr>
          <p:cNvSpPr txBox="1"/>
          <p:nvPr/>
        </p:nvSpPr>
        <p:spPr>
          <a:xfrm>
            <a:off x="1266776" y="920711"/>
            <a:ext cx="440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DIFUSIÓN</a:t>
            </a:r>
          </a:p>
        </p:txBody>
      </p:sp>
    </p:spTree>
    <p:extLst>
      <p:ext uri="{BB962C8B-B14F-4D97-AF65-F5344CB8AC3E}">
        <p14:creationId xmlns:p14="http://schemas.microsoft.com/office/powerpoint/2010/main" val="75308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4C8EB78-051E-A8EA-EC6B-0D3ECCFB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3" y="6335935"/>
            <a:ext cx="929326" cy="2956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AE26F7-F61A-0620-54F3-357461EA3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116" y="2784389"/>
            <a:ext cx="5561728" cy="18927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59BE21-8680-D1DD-7B0A-74235E0A78CF}"/>
              </a:ext>
            </a:extLst>
          </p:cNvPr>
          <p:cNvSpPr txBox="1"/>
          <p:nvPr/>
        </p:nvSpPr>
        <p:spPr>
          <a:xfrm>
            <a:off x="3003081" y="1522072"/>
            <a:ext cx="651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DISEÑO Y CONTENIDO DEL</a:t>
            </a:r>
          </a:p>
        </p:txBody>
      </p:sp>
    </p:spTree>
    <p:extLst>
      <p:ext uri="{BB962C8B-B14F-4D97-AF65-F5344CB8AC3E}">
        <p14:creationId xmlns:p14="http://schemas.microsoft.com/office/powerpoint/2010/main" val="335967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0B1910-D7EB-73AD-053C-03470FC2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776" y="6273902"/>
            <a:ext cx="5245100" cy="3429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7027" y="2281881"/>
            <a:ext cx="639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15367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88897" y="2281881"/>
            <a:ext cx="52040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PORTADA</a:t>
            </a:r>
          </a:p>
          <a:p>
            <a:pPr algn="just"/>
            <a:endParaRPr lang="es-ES" sz="2000" b="1" dirty="0">
              <a:solidFill>
                <a:srgbClr val="153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153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ir enfocada en la EFS que le corresponda la publicación y puede incluir elementos visuales relacionados con algunos de los temas principales, con el fin de promover la información presentada.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4500">
            <a:off x="895556" y="519999"/>
            <a:ext cx="4420217" cy="575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293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583</Words>
  <Application>Microsoft Macintosh PowerPoint</Application>
  <PresentationFormat>Panorámica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Nimbley     </dc:creator>
  <cp:lastModifiedBy>Yaribeth González</cp:lastModifiedBy>
  <cp:revision>29</cp:revision>
  <dcterms:created xsi:type="dcterms:W3CDTF">2026-04-07T14:31:44Z</dcterms:created>
  <dcterms:modified xsi:type="dcterms:W3CDTF">2026-04-10T11:29:14Z</dcterms:modified>
</cp:coreProperties>
</file>