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IPC 2021</c:v>
                </c:pt>
              </c:strCache>
            </c:strRef>
          </c:tx>
          <c:spPr>
            <a:solidFill>
              <a:srgbClr val="B0B0B0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1A1A2E"/>
                    </a:solidFill>
                    <a:latin typeface="Arial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Costa Rica</c:v>
                </c:pt>
                <c:pt idx="1">
                  <c:v>Cuba</c:v>
                </c:pt>
                <c:pt idx="2">
                  <c:v>Rep. Dom.</c:v>
                </c:pt>
                <c:pt idx="3">
                  <c:v>Belice</c:v>
                </c:pt>
                <c:pt idx="4">
                  <c:v>Panamá</c:v>
                </c:pt>
                <c:pt idx="5">
                  <c:v>El Salvador</c:v>
                </c:pt>
                <c:pt idx="6">
                  <c:v>México</c:v>
                </c:pt>
                <c:pt idx="7">
                  <c:v>Guatemala</c:v>
                </c:pt>
                <c:pt idx="8">
                  <c:v>Honduras</c:v>
                </c:pt>
                <c:pt idx="9">
                  <c:v>Nicaragua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58</c:v>
                </c:pt>
                <c:pt idx="1">
                  <c:v>46</c:v>
                </c:pt>
                <c:pt idx="2">
                  <c:v>30</c:v>
                </c:pt>
                <c:pt idx="3">
                  <c:v>0</c:v>
                </c:pt>
                <c:pt idx="4">
                  <c:v>36</c:v>
                </c:pt>
                <c:pt idx="5">
                  <c:v>34</c:v>
                </c:pt>
                <c:pt idx="6">
                  <c:v>31</c:v>
                </c:pt>
                <c:pt idx="7">
                  <c:v>25</c:v>
                </c:pt>
                <c:pt idx="8">
                  <c:v>23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9-5D4E-BD54-22763B8219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IPC 2025</c:v>
                </c:pt>
              </c:strCache>
            </c:strRef>
          </c:tx>
          <c:spPr>
            <a:solidFill>
              <a:srgbClr val="1E3F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1A1A2E"/>
                    </a:solidFill>
                    <a:latin typeface="Arial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Costa Rica</c:v>
                </c:pt>
                <c:pt idx="1">
                  <c:v>Cuba</c:v>
                </c:pt>
                <c:pt idx="2">
                  <c:v>Rep. Dom.</c:v>
                </c:pt>
                <c:pt idx="3">
                  <c:v>Belice</c:v>
                </c:pt>
                <c:pt idx="4">
                  <c:v>Panamá</c:v>
                </c:pt>
                <c:pt idx="5">
                  <c:v>El Salvador</c:v>
                </c:pt>
                <c:pt idx="6">
                  <c:v>México</c:v>
                </c:pt>
                <c:pt idx="7">
                  <c:v>Guatemala</c:v>
                </c:pt>
                <c:pt idx="8">
                  <c:v>Honduras</c:v>
                </c:pt>
                <c:pt idx="9">
                  <c:v>Nicaragua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56</c:v>
                </c:pt>
                <c:pt idx="1">
                  <c:v>40</c:v>
                </c:pt>
                <c:pt idx="2">
                  <c:v>37</c:v>
                </c:pt>
                <c:pt idx="3">
                  <c:v>36</c:v>
                </c:pt>
                <c:pt idx="4">
                  <c:v>33</c:v>
                </c:pt>
                <c:pt idx="5">
                  <c:v>32</c:v>
                </c:pt>
                <c:pt idx="6">
                  <c:v>27</c:v>
                </c:pt>
                <c:pt idx="7">
                  <c:v>26</c:v>
                </c:pt>
                <c:pt idx="8">
                  <c:v>22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39-5D4E-BD54-22763B8219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5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36363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900">
              <a:solidFill>
                <a:srgbClr val="636363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499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8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286000" y="640080"/>
            <a:ext cx="45720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92024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IPC 2025 como Mapa de Ruta</a:t>
            </a:r>
            <a:endParaRPr lang="en-US" sz="3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la OCCEFS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3200400" y="3520440"/>
            <a:ext cx="2743200" cy="0"/>
          </a:xfrm>
          <a:prstGeom prst="line">
            <a:avLst/>
          </a:prstGeom>
          <a:noFill/>
          <a:ln w="25400">
            <a:solidFill>
              <a:srgbClr val="C8302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1371600" y="37490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Tendencias, riesgos y uso de datos</a:t>
            </a: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6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la fiscalización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8302E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Matriz de Riesgos para la Planificación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 rot="16200000">
            <a:off x="-45720" y="20116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M P A C T O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2743200" y="4434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B A B I L I D A D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48640" y="960120"/>
            <a:ext cx="731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1371600" y="914400"/>
            <a:ext cx="2286000" cy="1051560"/>
          </a:xfrm>
          <a:prstGeom prst="rect">
            <a:avLst/>
          </a:prstGeom>
          <a:solidFill>
            <a:srgbClr val="D4E6F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0" y="914400"/>
            <a:ext cx="2286000" cy="1051560"/>
          </a:xfrm>
          <a:prstGeom prst="rect">
            <a:avLst/>
          </a:prstGeom>
          <a:solidFill>
            <a:srgbClr val="FADBD8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0" y="91440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Adquisiciones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salud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943600" y="914400"/>
            <a:ext cx="2286000" cy="1051560"/>
          </a:xfrm>
          <a:prstGeom prst="rect">
            <a:avLst/>
          </a:prstGeom>
          <a:solidFill>
            <a:srgbClr val="C8302E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943600" y="91440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Obras Públicas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reconstrucción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48640" y="2011680"/>
            <a:ext cx="731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Medio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1371600" y="1965960"/>
            <a:ext cx="2286000" cy="1051560"/>
          </a:xfrm>
          <a:prstGeom prst="rect">
            <a:avLst/>
          </a:prstGeom>
          <a:solidFill>
            <a:srgbClr val="E8F8F5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1371600" y="196596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Educación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657600" y="1965960"/>
            <a:ext cx="2286000" cy="1051560"/>
          </a:xfrm>
          <a:prstGeom prst="rect">
            <a:avLst/>
          </a:prstGeom>
          <a:solidFill>
            <a:srgbClr val="FAE5D3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657600" y="196596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Contrataciones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directas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5943600" y="1965960"/>
            <a:ext cx="2286000" cy="1051560"/>
          </a:xfrm>
          <a:prstGeom prst="rect">
            <a:avLst/>
          </a:prstGeom>
          <a:solidFill>
            <a:srgbClr val="E74C3C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943600" y="196596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Subsidios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sociales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48640" y="3063240"/>
            <a:ext cx="731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Bajo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1371600" y="3017520"/>
            <a:ext cx="2286000" cy="1051560"/>
          </a:xfrm>
          <a:prstGeom prst="rect">
            <a:avLst/>
          </a:prstGeom>
          <a:solidFill>
            <a:srgbClr val="F2F4F4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371600" y="30175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internas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3657600" y="3017520"/>
            <a:ext cx="2286000" cy="1051560"/>
          </a:xfrm>
          <a:prstGeom prst="rect">
            <a:avLst/>
          </a:prstGeom>
          <a:solidFill>
            <a:srgbClr val="E8F8F5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657600" y="30175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activos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5943600" y="3017520"/>
            <a:ext cx="2286000" cy="1051560"/>
          </a:xfrm>
          <a:prstGeom prst="rect">
            <a:avLst/>
          </a:prstGeom>
          <a:solidFill>
            <a:srgbClr val="FADBD8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137160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365760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94360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48640" y="4617720"/>
            <a:ext cx="8046720" cy="411480"/>
          </a:xfrm>
          <a:prstGeom prst="rect">
            <a:avLst/>
          </a:prstGeom>
          <a:solidFill>
            <a:srgbClr val="E8EDF3"/>
          </a:solidFill>
          <a:ln/>
        </p:spPr>
      </p:sp>
      <p:sp>
        <p:nvSpPr>
          <p:cNvPr id="30" name="Shape 27"/>
          <p:cNvSpPr/>
          <p:nvPr/>
        </p:nvSpPr>
        <p:spPr>
          <a:xfrm>
            <a:off x="548640" y="4617720"/>
            <a:ext cx="64008" cy="41148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31" name="Text 28"/>
          <p:cNvSpPr/>
          <p:nvPr/>
        </p:nvSpPr>
        <p:spPr>
          <a:xfrm>
            <a:off x="777240" y="46177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Transformar las debilidades señaladas por el IPC en el Plan Anual de Auditoría.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Recomendaciones Estratégicas para la OCCEFS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25603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234440" y="1280160"/>
            <a:ext cx="1005840" cy="1005840"/>
          </a:xfrm>
          <a:prstGeom prst="ellipse">
            <a:avLst/>
          </a:prstGeom>
          <a:solidFill>
            <a:srgbClr val="1E3F77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040" y="1508760"/>
            <a:ext cx="548640" cy="5486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457200" y="24688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BLINDAJE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640080" y="283464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Independencia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 Auditor General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685800" y="35204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0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Asegurar la total independencia en el nombramiento de Auditores Generales, libre de interferencia política.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3200400" y="1005840"/>
            <a:ext cx="25603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3977640" y="1280160"/>
            <a:ext cx="1005840" cy="1005840"/>
          </a:xfrm>
          <a:prstGeom prst="ellipse">
            <a:avLst/>
          </a:prstGeom>
          <a:solidFill>
            <a:srgbClr val="C8302E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6240" y="1508760"/>
            <a:ext cx="548640" cy="5486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200400" y="24688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PROTECCIÓN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3383280" y="283464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Canales Seguros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Denunciantes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429000" y="35204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0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 canales anónimos y protegidos para denunciantes de corrupción (whistleblowers).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5943600" y="1005840"/>
            <a:ext cx="25603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6720840" y="1280160"/>
            <a:ext cx="1005840" cy="1005840"/>
          </a:xfrm>
          <a:prstGeom prst="ellipse">
            <a:avLst/>
          </a:prstGeom>
          <a:solidFill>
            <a:srgbClr val="1E3F77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9440" y="1508760"/>
            <a:ext cx="548640" cy="54864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943600" y="24688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</a:t>
            </a:r>
            <a:endParaRPr lang="en-US" sz="1100" dirty="0"/>
          </a:p>
        </p:txBody>
      </p:sp>
      <p:sp>
        <p:nvSpPr>
          <p:cNvPr id="21" name="Text 15"/>
          <p:cNvSpPr/>
          <p:nvPr/>
        </p:nvSpPr>
        <p:spPr>
          <a:xfrm>
            <a:off x="6126480" y="283464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Analítica de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Datos Masivos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6172200" y="352044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0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Impulsar la analítica de datos masivos en compras públicas para detección temprana de irregularidades.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097280"/>
            <a:ext cx="7315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“El IPC es el termómetro;</a:t>
            </a:r>
            <a:endParaRPr lang="en-US" sz="28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EFS son los cirujanos.</a:t>
            </a:r>
            <a:endParaRPr lang="en-US" sz="28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400" dirty="0">
                <a:solidFill>
                  <a:srgbClr val="000000"/>
                </a:solidFill>
              </a:rPr>
              <a:t>
</a:t>
            </a:r>
            <a:endParaRPr lang="en-US" sz="28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800" dirty="0">
                <a:solidFill>
                  <a:srgbClr val="C83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Usen los datos para saber</a:t>
            </a:r>
            <a:endParaRPr lang="en-US" sz="28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800" dirty="0">
                <a:solidFill>
                  <a:srgbClr val="C830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exactamente dónde operar.”</a:t>
            </a:r>
            <a:endParaRPr lang="en-US" sz="2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43600" y="4297680"/>
            <a:ext cx="2926080" cy="59436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8302E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Panorama Global y Regional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1371600" y="1188720"/>
            <a:ext cx="2468880" cy="2468880"/>
          </a:xfrm>
          <a:prstGeom prst="ellipse">
            <a:avLst/>
          </a:prstGeom>
          <a:solidFill>
            <a:srgbClr val="E8EDF3"/>
          </a:solidFill>
          <a:ln/>
        </p:spPr>
      </p:sp>
      <p:sp>
        <p:nvSpPr>
          <p:cNvPr id="6" name="Shape 3"/>
          <p:cNvSpPr/>
          <p:nvPr/>
        </p:nvSpPr>
        <p:spPr>
          <a:xfrm>
            <a:off x="1554480" y="1371600"/>
            <a:ext cx="2103120" cy="2103120"/>
          </a:xfrm>
          <a:prstGeom prst="ellipse">
            <a:avLst/>
          </a:prstGeom>
          <a:solidFill>
            <a:srgbClr val="FFFFFF"/>
          </a:solidFill>
          <a:ln w="76200">
            <a:solidFill>
              <a:srgbClr val="1E3F77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371600" y="1645920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1371600" y="2834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/100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371600" y="37947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Promedio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303520" y="1188720"/>
            <a:ext cx="2468880" cy="2468880"/>
          </a:xfrm>
          <a:prstGeom prst="ellipse">
            <a:avLst/>
          </a:prstGeom>
          <a:solidFill>
            <a:srgbClr val="E8EDF3"/>
          </a:solidFill>
          <a:ln/>
        </p:spPr>
      </p:sp>
      <p:sp>
        <p:nvSpPr>
          <p:cNvPr id="11" name="Shape 8"/>
          <p:cNvSpPr/>
          <p:nvPr/>
        </p:nvSpPr>
        <p:spPr>
          <a:xfrm>
            <a:off x="5486400" y="1371600"/>
            <a:ext cx="2103120" cy="2103120"/>
          </a:xfrm>
          <a:prstGeom prst="ellipse">
            <a:avLst/>
          </a:prstGeom>
          <a:solidFill>
            <a:srgbClr val="FFFFFF"/>
          </a:solidFill>
          <a:ln w="76200">
            <a:solidFill>
              <a:srgbClr val="1E3F7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303520" y="1645920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</a:t>
            </a:r>
            <a:endParaRPr lang="en-US" sz="5400" dirty="0"/>
          </a:p>
        </p:txBody>
      </p:sp>
      <p:sp>
        <p:nvSpPr>
          <p:cNvPr id="13" name="Text 10"/>
          <p:cNvSpPr/>
          <p:nvPr/>
        </p:nvSpPr>
        <p:spPr>
          <a:xfrm>
            <a:off x="5303520" y="2834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/100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303520" y="37947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Promedio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Américas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48640" y="4526280"/>
            <a:ext cx="8046720" cy="502920"/>
          </a:xfrm>
          <a:prstGeom prst="rect">
            <a:avLst/>
          </a:prstGeom>
          <a:solidFill>
            <a:srgbClr val="E8EDF3"/>
          </a:solidFill>
          <a:ln/>
        </p:spPr>
      </p:sp>
      <p:sp>
        <p:nvSpPr>
          <p:cNvPr id="16" name="Shape 13"/>
          <p:cNvSpPr/>
          <p:nvPr/>
        </p:nvSpPr>
        <p:spPr>
          <a:xfrm>
            <a:off x="548640" y="4526280"/>
            <a:ext cx="64008" cy="50292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17" name="Text 14"/>
          <p:cNvSpPr/>
          <p:nvPr/>
        </p:nvSpPr>
        <p:spPr>
          <a:xfrm>
            <a:off x="777240" y="45262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un estancamiento estadístico, sino un síntoma de debilitamiento en los contrapesos institucionales.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mide realmente el IPC?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548640" y="914400"/>
            <a:ext cx="2926080" cy="411480"/>
          </a:xfrm>
          <a:prstGeom prst="rect">
            <a:avLst/>
          </a:prstGeom>
          <a:solidFill>
            <a:srgbClr val="1E3F77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9144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fuentes expertas independientes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749040" y="91440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mide percepciones ciudadanas de calle,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sino la evaluación de expertos.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48640" y="1645920"/>
            <a:ext cx="3931920" cy="118872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1920240"/>
            <a:ext cx="548640" cy="5486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45920" y="178308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Desvío de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Fondos Públicos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4663440" y="1645920"/>
            <a:ext cx="3931920" cy="118872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1920240"/>
            <a:ext cx="548640" cy="54864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760720" y="178308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Sobornos en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Trámites</a:t>
            </a:r>
            <a:endParaRPr lang="en-US" sz="1400" dirty="0"/>
          </a:p>
        </p:txBody>
      </p:sp>
      <p:sp>
        <p:nvSpPr>
          <p:cNvPr id="14" name="Shape 9"/>
          <p:cNvSpPr/>
          <p:nvPr/>
        </p:nvSpPr>
        <p:spPr>
          <a:xfrm>
            <a:off x="548640" y="3108960"/>
            <a:ext cx="3931920" cy="118872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3383280"/>
            <a:ext cx="548640" cy="54864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645920" y="324612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Nepotismo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Institucional</a:t>
            </a:r>
            <a:endParaRPr lang="en-US" sz="1400" dirty="0"/>
          </a:p>
        </p:txBody>
      </p:sp>
      <p:sp>
        <p:nvSpPr>
          <p:cNvPr id="17" name="Shape 11"/>
          <p:cNvSpPr/>
          <p:nvPr/>
        </p:nvSpPr>
        <p:spPr>
          <a:xfrm>
            <a:off x="4663440" y="3108960"/>
            <a:ext cx="3931920" cy="118872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7760" y="3383280"/>
            <a:ext cx="548640" cy="54864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5760720" y="324612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Captura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Estado</a:t>
            </a:r>
            <a:endParaRPr lang="en-US" sz="1400" dirty="0"/>
          </a:p>
        </p:txBody>
      </p:sp>
      <p:sp>
        <p:nvSpPr>
          <p:cNvPr id="20" name="Shape 13"/>
          <p:cNvSpPr/>
          <p:nvPr/>
        </p:nvSpPr>
        <p:spPr>
          <a:xfrm>
            <a:off x="2743200" y="4572000"/>
            <a:ext cx="3657600" cy="41148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21" name="Text 14"/>
          <p:cNvSpPr/>
          <p:nvPr/>
        </p:nvSpPr>
        <p:spPr>
          <a:xfrm>
            <a:off x="2743200" y="45720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 directas de control de las EFS ▸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828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Evolución IPC: Países OCCEFS 2021 vs 2025</a:t>
            </a:r>
            <a:endParaRPr lang="en-US" sz="22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65760" y="777240"/>
          <a:ext cx="841248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2"/>
          <p:cNvSpPr/>
          <p:nvPr/>
        </p:nvSpPr>
        <p:spPr>
          <a:xfrm>
            <a:off x="548640" y="47091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Nota: Belice sin datos 2021. Puerto Rico sin datos suficientes de evaluación independiente en esta edición.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mueve la aguja del IPC?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237744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005840"/>
            <a:ext cx="2377440" cy="1463040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1188720"/>
            <a:ext cx="640080" cy="6400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4008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Independencia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Judicial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868680" y="2697480"/>
            <a:ext cx="19202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cooptación de jueces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fiscales tumba el score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país.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3383280" y="1005840"/>
            <a:ext cx="237744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3383280" y="1005840"/>
            <a:ext cx="2377440" cy="1463040"/>
          </a:xfrm>
          <a:prstGeom prst="rect">
            <a:avLst/>
          </a:prstGeom>
          <a:solidFill>
            <a:srgbClr val="C8302E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960" y="1188720"/>
            <a:ext cx="640080" cy="6400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38328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Sanción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Efectiva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3611880" y="2697480"/>
            <a:ext cx="19202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las auditorías destapan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hallazgos pero no hay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consecuencias, la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impunidad aumenta.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6126480" y="1005840"/>
            <a:ext cx="237744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6126480" y="1005840"/>
            <a:ext cx="2377440" cy="1463040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5160" y="1188720"/>
            <a:ext cx="640080" cy="6400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126480" y="187452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Fortalecimiento</a:t>
            </a: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Institucional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6355080" y="2697480"/>
            <a:ext cx="19202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Autonomía financiera y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 para los entes</a:t>
            </a:r>
            <a:endParaRPr lang="en-US" sz="11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150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control eleva el score.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Anatomía de las Fuentes: Inteligencia para Auditoría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377440" cy="320040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325880" y="1325880"/>
            <a:ext cx="640080" cy="640080"/>
          </a:xfrm>
          <a:prstGeom prst="ellipse">
            <a:avLst/>
          </a:prstGeom>
          <a:solidFill>
            <a:srgbClr val="1E3F77"/>
          </a:solidFill>
          <a:ln/>
        </p:spPr>
      </p:sp>
      <p:sp>
        <p:nvSpPr>
          <p:cNvPr id="7" name="Text 4"/>
          <p:cNvSpPr/>
          <p:nvPr/>
        </p:nvSpPr>
        <p:spPr>
          <a:xfrm>
            <a:off x="132588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21031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57200" y="24231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 de la fuente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640080" y="2834640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Justice Project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Bertelsmann Index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Encuestas expertas</a:t>
            </a:r>
            <a:endParaRPr lang="en-US" sz="11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331720"/>
            <a:ext cx="548640" cy="54864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3383280" y="1097280"/>
            <a:ext cx="2377440" cy="320040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251960" y="1325880"/>
            <a:ext cx="640080" cy="640080"/>
          </a:xfrm>
          <a:prstGeom prst="ellipse">
            <a:avLst/>
          </a:prstGeom>
          <a:solidFill>
            <a:srgbClr val="C8302E"/>
          </a:solidFill>
          <a:ln/>
        </p:spPr>
      </p:sp>
      <p:sp>
        <p:nvSpPr>
          <p:cNvPr id="14" name="Text 10"/>
          <p:cNvSpPr/>
          <p:nvPr/>
        </p:nvSpPr>
        <p:spPr>
          <a:xfrm>
            <a:off x="425196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383280" y="21031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383280" y="24231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EFS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3566160" y="2834640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Mapear dimensiones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riesgo a áreas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auditoría forense</a:t>
            </a:r>
            <a:endParaRPr lang="en-US" sz="11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7880" y="2331720"/>
            <a:ext cx="548640" cy="548640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6309360" y="1097280"/>
            <a:ext cx="2377440" cy="3200400"/>
          </a:xfrm>
          <a:prstGeom prst="rect">
            <a:avLst/>
          </a:prstGeom>
          <a:solidFill>
            <a:srgbClr val="E8ED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7178040" y="1325880"/>
            <a:ext cx="640080" cy="640080"/>
          </a:xfrm>
          <a:prstGeom prst="ellipse">
            <a:avLst/>
          </a:prstGeom>
          <a:solidFill>
            <a:srgbClr val="1E3F77"/>
          </a:solidFill>
          <a:ln/>
        </p:spPr>
      </p:sp>
      <p:sp>
        <p:nvSpPr>
          <p:cNvPr id="21" name="Text 16"/>
          <p:cNvSpPr/>
          <p:nvPr/>
        </p:nvSpPr>
        <p:spPr>
          <a:xfrm>
            <a:off x="7178040" y="13258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6309360" y="21031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6309360" y="24231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363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Criterio de auditoría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6492240" y="2834640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de auditoría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basado en evidencia</a:t>
            </a:r>
            <a:endParaRPr lang="en-US" sz="1100" dirty="0"/>
          </a:p>
          <a:p>
            <a:pPr marL="0" indent="0" algn="ctr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foco estratégico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548640" y="4572000"/>
            <a:ext cx="8046720" cy="457200"/>
          </a:xfrm>
          <a:prstGeom prst="rect">
            <a:avLst/>
          </a:prstGeom>
          <a:solidFill>
            <a:srgbClr val="E8EDF3"/>
          </a:solidFill>
          <a:ln/>
        </p:spPr>
      </p:sp>
      <p:sp>
        <p:nvSpPr>
          <p:cNvPr id="26" name="Shape 21"/>
          <p:cNvSpPr/>
          <p:nvPr/>
        </p:nvSpPr>
        <p:spPr>
          <a:xfrm>
            <a:off x="548640" y="4572000"/>
            <a:ext cx="64008" cy="45720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27" name="Text 22"/>
          <p:cNvSpPr/>
          <p:nvPr/>
        </p:nvSpPr>
        <p:spPr>
          <a:xfrm>
            <a:off x="777240" y="45720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pregunta de encuesta experta debe ser el disparador de un criterio de auditoría.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Fuentes IPC vs. Procesos de Fiscalización</a:t>
            </a:r>
            <a:endParaRPr lang="en-US" sz="2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86868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Hallazgo IPC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F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Auditoría 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F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Auditoría 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Compras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F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Auditoría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Forense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F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Auditoría 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Desempeño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F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Fallas en integridad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administración pública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E3F7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Desvío 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fondos públicos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E3F7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Sobornos 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contrataciones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Captura del Estado /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nepotismo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E3F7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E3F7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Debilidad 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rendición de cuentas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E3F7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D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B0B0B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C830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●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8302E"/>
                </a:solidFill>
              </a:rPr>
              <a:t>●</a:t>
            </a:r>
            <a:r>
              <a:rPr lang="en-US" sz="900" dirty="0">
                <a:solidFill>
                  <a:srgbClr val="636363"/>
                </a:solidFill>
              </a:rPr>
              <a:t> Alta prioridad   </a:t>
            </a:r>
            <a:r>
              <a:rPr lang="en-US" sz="1400" dirty="0">
                <a:solidFill>
                  <a:srgbClr val="1E3F77"/>
                </a:solidFill>
              </a:rPr>
              <a:t>○</a:t>
            </a:r>
            <a:r>
              <a:rPr lang="en-US" sz="900" dirty="0">
                <a:solidFill>
                  <a:srgbClr val="636363"/>
                </a:solidFill>
              </a:rPr>
              <a:t> Relevante   </a:t>
            </a:r>
            <a:r>
              <a:rPr lang="en-US" sz="1400" dirty="0">
                <a:solidFill>
                  <a:srgbClr val="B0B0B0"/>
                </a:solidFill>
              </a:rPr>
              <a:t>○</a:t>
            </a:r>
            <a:r>
              <a:rPr lang="en-US" sz="900" dirty="0">
                <a:solidFill>
                  <a:srgbClr val="636363"/>
                </a:solidFill>
              </a:rPr>
              <a:t> Complementario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Corrupción y Vulnerabilidad Climática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Zona de Mayor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Climático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1828800" y="1463040"/>
            <a:ext cx="1028700" cy="320040"/>
          </a:xfrm>
          <a:prstGeom prst="rect">
            <a:avLst/>
          </a:prstGeom>
          <a:solidFill>
            <a:srgbClr val="C8302E">
              <a:alpha val="80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1828800" y="1463040"/>
            <a:ext cx="36576" cy="32004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14630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México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2948940" y="14630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1828800" y="1920240"/>
            <a:ext cx="990600" cy="320040"/>
          </a:xfrm>
          <a:prstGeom prst="rect">
            <a:avLst/>
          </a:prstGeom>
          <a:solidFill>
            <a:srgbClr val="C8302E">
              <a:alpha val="80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1828800" y="1920240"/>
            <a:ext cx="36576" cy="32004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12" name="Text 9"/>
          <p:cNvSpPr/>
          <p:nvPr/>
        </p:nvSpPr>
        <p:spPr>
          <a:xfrm>
            <a:off x="457200" y="19202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Guatemala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910840" y="19202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1828800" y="2377440"/>
            <a:ext cx="1219200" cy="320040"/>
          </a:xfrm>
          <a:prstGeom prst="rect">
            <a:avLst/>
          </a:prstGeom>
          <a:solidFill>
            <a:srgbClr val="D4883A">
              <a:alpha val="80000"/>
            </a:srgbClr>
          </a:solidFill>
          <a:ln/>
        </p:spPr>
      </p:sp>
      <p:sp>
        <p:nvSpPr>
          <p:cNvPr id="15" name="Shape 12"/>
          <p:cNvSpPr/>
          <p:nvPr/>
        </p:nvSpPr>
        <p:spPr>
          <a:xfrm>
            <a:off x="1828800" y="2377440"/>
            <a:ext cx="36576" cy="320040"/>
          </a:xfrm>
          <a:prstGeom prst="rect">
            <a:avLst/>
          </a:prstGeom>
          <a:solidFill>
            <a:srgbClr val="D4883A"/>
          </a:solidFill>
          <a:ln/>
        </p:spPr>
      </p:sp>
      <p:sp>
        <p:nvSpPr>
          <p:cNvPr id="16" name="Text 13"/>
          <p:cNvSpPr/>
          <p:nvPr/>
        </p:nvSpPr>
        <p:spPr>
          <a:xfrm>
            <a:off x="457200" y="23774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Salvador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3139440" y="23774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8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1828800" y="2834640"/>
            <a:ext cx="838200" cy="320040"/>
          </a:xfrm>
          <a:prstGeom prst="rect">
            <a:avLst/>
          </a:prstGeom>
          <a:solidFill>
            <a:srgbClr val="C8302E">
              <a:alpha val="80000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1828800" y="2834640"/>
            <a:ext cx="36576" cy="32004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" y="28346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Honduras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2758440" y="28346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1828800" y="3291840"/>
            <a:ext cx="533400" cy="320040"/>
          </a:xfrm>
          <a:prstGeom prst="rect">
            <a:avLst/>
          </a:prstGeom>
          <a:solidFill>
            <a:srgbClr val="C8302E">
              <a:alpha val="80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1828800" y="3291840"/>
            <a:ext cx="36576" cy="320040"/>
          </a:xfrm>
          <a:prstGeom prst="rect">
            <a:avLst/>
          </a:prstGeom>
          <a:solidFill>
            <a:srgbClr val="C8302E"/>
          </a:solidFill>
          <a:ln/>
        </p:spPr>
      </p:sp>
      <p:sp>
        <p:nvSpPr>
          <p:cNvPr id="24" name="Text 21"/>
          <p:cNvSpPr/>
          <p:nvPr/>
        </p:nvSpPr>
        <p:spPr>
          <a:xfrm>
            <a:off x="457200" y="32918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Nicaragua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2453640" y="32918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1828800" y="3749040"/>
            <a:ext cx="2133600" cy="320040"/>
          </a:xfrm>
          <a:prstGeom prst="rect">
            <a:avLst/>
          </a:prstGeom>
          <a:solidFill>
            <a:srgbClr val="1E3F77">
              <a:alpha val="80000"/>
            </a:srgbClr>
          </a:solidFill>
          <a:ln/>
        </p:spPr>
      </p:sp>
      <p:sp>
        <p:nvSpPr>
          <p:cNvPr id="27" name="Shape 24"/>
          <p:cNvSpPr/>
          <p:nvPr/>
        </p:nvSpPr>
        <p:spPr>
          <a:xfrm>
            <a:off x="1828800" y="3749040"/>
            <a:ext cx="36576" cy="320040"/>
          </a:xfrm>
          <a:prstGeom prst="rect">
            <a:avLst/>
          </a:prstGeom>
          <a:solidFill>
            <a:srgbClr val="1E3F77"/>
          </a:solidFill>
          <a:ln/>
        </p:spPr>
      </p:sp>
      <p:sp>
        <p:nvSpPr>
          <p:cNvPr id="28" name="Text 25"/>
          <p:cNvSpPr/>
          <p:nvPr/>
        </p:nvSpPr>
        <p:spPr>
          <a:xfrm>
            <a:off x="457200" y="37490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Costa Rica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4053840" y="37490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1828800" y="4206240"/>
            <a:ext cx="1257300" cy="320040"/>
          </a:xfrm>
          <a:prstGeom prst="rect">
            <a:avLst/>
          </a:prstGeom>
          <a:solidFill>
            <a:srgbClr val="D4883A">
              <a:alpha val="80000"/>
            </a:srgbClr>
          </a:solidFill>
          <a:ln/>
        </p:spPr>
      </p:sp>
      <p:sp>
        <p:nvSpPr>
          <p:cNvPr id="31" name="Shape 28"/>
          <p:cNvSpPr/>
          <p:nvPr/>
        </p:nvSpPr>
        <p:spPr>
          <a:xfrm>
            <a:off x="1828800" y="4206240"/>
            <a:ext cx="36576" cy="320040"/>
          </a:xfrm>
          <a:prstGeom prst="rect">
            <a:avLst/>
          </a:prstGeom>
          <a:solidFill>
            <a:srgbClr val="D4883A"/>
          </a:solidFill>
          <a:ln/>
        </p:spPr>
      </p:sp>
      <p:sp>
        <p:nvSpPr>
          <p:cNvPr id="32" name="Text 29"/>
          <p:cNvSpPr/>
          <p:nvPr/>
        </p:nvSpPr>
        <p:spPr>
          <a:xfrm>
            <a:off x="457200" y="420624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Panamá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3177540" y="42062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8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5029200" y="1188720"/>
            <a:ext cx="3840480" cy="1554480"/>
          </a:xfrm>
          <a:prstGeom prst="rect">
            <a:avLst/>
          </a:prstGeom>
          <a:solidFill>
            <a:srgbClr val="FFF5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5" name="Shape 32"/>
          <p:cNvSpPr/>
          <p:nvPr/>
        </p:nvSpPr>
        <p:spPr>
          <a:xfrm>
            <a:off x="5029200" y="1188720"/>
            <a:ext cx="64008" cy="1554480"/>
          </a:xfrm>
          <a:prstGeom prst="rect">
            <a:avLst/>
          </a:prstGeom>
          <a:solidFill>
            <a:srgbClr val="C8302E"/>
          </a:solidFill>
          <a:ln/>
        </p:spPr>
      </p:sp>
      <p:pic>
        <p:nvPicPr>
          <p:cNvPr id="3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1371600"/>
            <a:ext cx="411480" cy="411480"/>
          </a:xfrm>
          <a:prstGeom prst="rect">
            <a:avLst/>
          </a:prstGeom>
        </p:spPr>
      </p:pic>
      <p:sp>
        <p:nvSpPr>
          <p:cNvPr id="37" name="Text 33"/>
          <p:cNvSpPr/>
          <p:nvPr/>
        </p:nvSpPr>
        <p:spPr>
          <a:xfrm>
            <a:off x="5852160" y="13258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</a:t>
            </a:r>
            <a:endParaRPr lang="en-US" sz="1300" dirty="0"/>
          </a:p>
        </p:txBody>
      </p:sp>
      <p:sp>
        <p:nvSpPr>
          <p:cNvPr id="38" name="Text 34"/>
          <p:cNvSpPr/>
          <p:nvPr/>
        </p:nvSpPr>
        <p:spPr>
          <a:xfrm>
            <a:off x="5303520" y="173736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corrupción en la ayuda humanitaria y la reconstrucción drena recursos críticos para las poblaciones más vulnerables.</a:t>
            </a:r>
            <a:endParaRPr lang="en-US" sz="1050" dirty="0"/>
          </a:p>
        </p:txBody>
      </p:sp>
      <p:sp>
        <p:nvSpPr>
          <p:cNvPr id="39" name="Shape 35"/>
          <p:cNvSpPr/>
          <p:nvPr/>
        </p:nvSpPr>
        <p:spPr>
          <a:xfrm>
            <a:off x="5029200" y="3017520"/>
            <a:ext cx="3840480" cy="1554480"/>
          </a:xfrm>
          <a:prstGeom prst="rect">
            <a:avLst/>
          </a:prstGeom>
          <a:solidFill>
            <a:srgbClr val="F0F5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0" name="Shape 36"/>
          <p:cNvSpPr/>
          <p:nvPr/>
        </p:nvSpPr>
        <p:spPr>
          <a:xfrm>
            <a:off x="5029200" y="3017520"/>
            <a:ext cx="64008" cy="1554480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4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3200400"/>
            <a:ext cx="411480" cy="411480"/>
          </a:xfrm>
          <a:prstGeom prst="rect">
            <a:avLst/>
          </a:prstGeom>
        </p:spPr>
      </p:pic>
      <p:sp>
        <p:nvSpPr>
          <p:cNvPr id="42" name="Text 37"/>
          <p:cNvSpPr/>
          <p:nvPr/>
        </p:nvSpPr>
        <p:spPr>
          <a:xfrm>
            <a:off x="5852160" y="3154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ACCIÓN</a:t>
            </a:r>
            <a:endParaRPr lang="en-US" sz="1300" dirty="0"/>
          </a:p>
        </p:txBody>
      </p:sp>
      <p:sp>
        <p:nvSpPr>
          <p:cNvPr id="43" name="Text 38"/>
          <p:cNvSpPr/>
          <p:nvPr/>
        </p:nvSpPr>
        <p:spPr>
          <a:xfrm>
            <a:off x="5303520" y="356616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Fiscalizar de manera concurrente los fondos de emergencia, desde la asignación hasta la entrega final al beneficiario.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3F77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32320" y="182880"/>
            <a:ext cx="18288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2286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3F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Auditorías en Tiempo Real para Emergencias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234440" y="1828800"/>
            <a:ext cx="6858000" cy="0"/>
          </a:xfrm>
          <a:prstGeom prst="line">
            <a:avLst/>
          </a:prstGeom>
          <a:noFill/>
          <a:ln w="25400">
            <a:solidFill>
              <a:srgbClr val="B0B0B0"/>
            </a:solidFill>
            <a:prstDash val="dash"/>
          </a:ln>
        </p:spPr>
      </p:sp>
      <p:sp>
        <p:nvSpPr>
          <p:cNvPr id="6" name="Shape 3"/>
          <p:cNvSpPr/>
          <p:nvPr/>
        </p:nvSpPr>
        <p:spPr>
          <a:xfrm>
            <a:off x="868680" y="1371600"/>
            <a:ext cx="914400" cy="914400"/>
          </a:xfrm>
          <a:prstGeom prst="ellipse">
            <a:avLst/>
          </a:prstGeom>
          <a:solidFill>
            <a:srgbClr val="E8EDF3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1554480"/>
            <a:ext cx="548640" cy="5486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65760" y="2468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Asignación</a:t>
            </a:r>
            <a:endParaRPr lang="en-US" sz="10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Presupuestaria</a:t>
            </a:r>
            <a:endParaRPr lang="en-US" sz="1050" dirty="0"/>
          </a:p>
        </p:txBody>
      </p:sp>
      <p:sp>
        <p:nvSpPr>
          <p:cNvPr id="9" name="Shape 5"/>
          <p:cNvSpPr/>
          <p:nvPr/>
        </p:nvSpPr>
        <p:spPr>
          <a:xfrm>
            <a:off x="2971800" y="1371600"/>
            <a:ext cx="914400" cy="914400"/>
          </a:xfrm>
          <a:prstGeom prst="ellipse">
            <a:avLst/>
          </a:prstGeom>
          <a:solidFill>
            <a:srgbClr val="E8EDF3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4680" y="1554480"/>
            <a:ext cx="548640" cy="5486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2468880" y="2468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Contrataciones</a:t>
            </a:r>
            <a:endParaRPr lang="en-US" sz="10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Directas</a:t>
            </a:r>
            <a:endParaRPr lang="en-US" sz="1050" dirty="0"/>
          </a:p>
        </p:txBody>
      </p:sp>
      <p:sp>
        <p:nvSpPr>
          <p:cNvPr id="12" name="Shape 7"/>
          <p:cNvSpPr/>
          <p:nvPr/>
        </p:nvSpPr>
        <p:spPr>
          <a:xfrm>
            <a:off x="5074920" y="1371600"/>
            <a:ext cx="914400" cy="914400"/>
          </a:xfrm>
          <a:prstGeom prst="ellipse">
            <a:avLst/>
          </a:prstGeom>
          <a:solidFill>
            <a:srgbClr val="E8EDF3"/>
          </a:solidFill>
          <a:ln/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1554480"/>
            <a:ext cx="548640" cy="5486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572000" y="2468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 de</a:t>
            </a:r>
            <a:endParaRPr lang="en-US" sz="10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Subsidios</a:t>
            </a:r>
            <a:endParaRPr lang="en-US" sz="1050" dirty="0"/>
          </a:p>
        </p:txBody>
      </p:sp>
      <p:sp>
        <p:nvSpPr>
          <p:cNvPr id="15" name="Shape 9"/>
          <p:cNvSpPr/>
          <p:nvPr/>
        </p:nvSpPr>
        <p:spPr>
          <a:xfrm>
            <a:off x="7178040" y="1371600"/>
            <a:ext cx="914400" cy="914400"/>
          </a:xfrm>
          <a:prstGeom prst="ellipse">
            <a:avLst/>
          </a:prstGeom>
          <a:solidFill>
            <a:srgbClr val="E8EDF3"/>
          </a:solidFill>
          <a:ln/>
        </p:spPr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0920" y="1554480"/>
            <a:ext cx="548640" cy="54864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6675120" y="2468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Padrón de</a:t>
            </a:r>
            <a:endParaRPr lang="en-US" sz="10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050" b="1" dirty="0">
                <a:solidFill>
                  <a:srgbClr val="1E3F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Beneficiarios</a:t>
            </a:r>
            <a:endParaRPr lang="en-US" sz="1050" dirty="0"/>
          </a:p>
        </p:txBody>
      </p:sp>
      <p:sp>
        <p:nvSpPr>
          <p:cNvPr id="18" name="Text 11"/>
          <p:cNvSpPr/>
          <p:nvPr/>
        </p:nvSpPr>
        <p:spPr>
          <a:xfrm>
            <a:off x="457200" y="3200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C83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PUNTOS DE AUDITORÍA CONCURRENTE</a:t>
            </a:r>
            <a:endParaRPr lang="en-US" sz="1200" dirty="0"/>
          </a:p>
        </p:txBody>
      </p:sp>
      <p:sp>
        <p:nvSpPr>
          <p:cNvPr id="19" name="Shape 12"/>
          <p:cNvSpPr/>
          <p:nvPr/>
        </p:nvSpPr>
        <p:spPr>
          <a:xfrm>
            <a:off x="365760" y="365760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1E3F77"/>
            </a:solidFill>
            <a:prstDash val="solid"/>
          </a:ln>
        </p:spPr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71600" y="3749040"/>
            <a:ext cx="365760" cy="36576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502920" y="4160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legalidad y justificación</a:t>
            </a:r>
            <a:endParaRPr lang="en-US" sz="95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contrataciones de emergencia</a:t>
            </a:r>
            <a:endParaRPr lang="en-US" sz="950" dirty="0"/>
          </a:p>
        </p:txBody>
      </p:sp>
      <p:sp>
        <p:nvSpPr>
          <p:cNvPr id="22" name="Shape 14"/>
          <p:cNvSpPr/>
          <p:nvPr/>
        </p:nvSpPr>
        <p:spPr>
          <a:xfrm>
            <a:off x="3246120" y="365760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1E3F77"/>
            </a:solidFill>
            <a:prstDash val="solid"/>
          </a:ln>
        </p:spPr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51960" y="3749040"/>
            <a:ext cx="365760" cy="365760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3383280" y="4160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Rastrear la trazabilidad de la</a:t>
            </a:r>
            <a:endParaRPr lang="en-US" sz="95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 directa de subsidios</a:t>
            </a:r>
            <a:endParaRPr lang="en-US" sz="950" dirty="0"/>
          </a:p>
        </p:txBody>
      </p:sp>
      <p:sp>
        <p:nvSpPr>
          <p:cNvPr id="25" name="Shape 16"/>
          <p:cNvSpPr/>
          <p:nvPr/>
        </p:nvSpPr>
        <p:spPr>
          <a:xfrm>
            <a:off x="6126480" y="3657600"/>
            <a:ext cx="26517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1E3F77"/>
            </a:solidFill>
            <a:prstDash val="solid"/>
          </a:ln>
        </p:spPr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32320" y="3749040"/>
            <a:ext cx="365760" cy="365760"/>
          </a:xfrm>
          <a:prstGeom prst="rect">
            <a:avLst/>
          </a:prstGeom>
        </p:spPr>
      </p:pic>
      <p:sp>
        <p:nvSpPr>
          <p:cNvPr id="27" name="Text 17"/>
          <p:cNvSpPr/>
          <p:nvPr/>
        </p:nvSpPr>
        <p:spPr>
          <a:xfrm>
            <a:off x="6263640" y="4160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Auditar padrones de beneficiarios</a:t>
            </a:r>
            <a:endParaRPr lang="en-US" sz="95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9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 registros civiles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Macintosh PowerPoint</Application>
  <PresentationFormat>Presentación en pantalla (16:9)</PresentationFormat>
  <Paragraphs>197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IPC 2025 como Mapa de Ruta para la OCCEFS</dc:title>
  <dc:subject>PptxGenJS Presentation</dc:subject>
  <dc:creator>OCCEFS</dc:creator>
  <cp:lastModifiedBy>Melanie Ruíz</cp:lastModifiedBy>
  <cp:revision>1</cp:revision>
  <dcterms:created xsi:type="dcterms:W3CDTF">2026-04-03T14:59:35Z</dcterms:created>
  <dcterms:modified xsi:type="dcterms:W3CDTF">2026-04-06T19:36:25Z</dcterms:modified>
</cp:coreProperties>
</file>