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8"/>
    <p:restoredTop sz="94658"/>
  </p:normalViewPr>
  <p:slideViewPr>
    <p:cSldViewPr snapToGrid="0">
      <p:cViewPr varScale="1">
        <p:scale>
          <a:sx n="82" d="100"/>
          <a:sy n="82" d="100"/>
        </p:scale>
        <p:origin x="523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408209-6ABF-2F9C-7CC0-211D755581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PA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8FD110F-AAEE-D652-19AA-CC3A574770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C509D0-0697-C3F0-8368-EA94EE8A4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23CC5-2174-EB48-A422-849EAFA7EDA4}" type="datetimeFigureOut">
              <a:rPr lang="es-PA" smtClean="0"/>
              <a:t>04/08/2026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EA4039-62B1-3F47-E373-39C67B3CE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C1D181-42BC-4397-C54C-7A995B21D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EA761-4BE8-F049-AEB4-BAAEB1592BF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01225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2F5EF2-B0FF-B6BA-92A9-97D09E49F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9B590A7-82D2-3F47-3019-D67A87D9E3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E29CF4-7568-3D4E-261E-86BF7BA94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23CC5-2174-EB48-A422-849EAFA7EDA4}" type="datetimeFigureOut">
              <a:rPr lang="es-PA" smtClean="0"/>
              <a:t>04/08/2026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698FA5-5261-4941-4DDA-0A4A41D4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1166FA-A020-FE3A-20C0-B1653F082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EA761-4BE8-F049-AEB4-BAAEB1592BF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770345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CCF04F3-CEA8-5015-9D5F-E51C4B25E9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9A35289-2D68-337D-81BB-5E9881B843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ED5D4F-F882-9690-4BA4-CE1333177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23CC5-2174-EB48-A422-849EAFA7EDA4}" type="datetimeFigureOut">
              <a:rPr lang="es-PA" smtClean="0"/>
              <a:t>04/08/2026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9C4C39-BFBC-6CD4-74A3-4E156B4F0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D892DE-CA1D-C50D-4D87-D29B02670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EA761-4BE8-F049-AEB4-BAAEB1592BF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263759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514A40-09DF-95E0-664A-2EE08E60A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448CA4-60D2-2A76-579A-BFBBDA155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F8771C-A298-C5D8-0078-EF4C2D40E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23CC5-2174-EB48-A422-849EAFA7EDA4}" type="datetimeFigureOut">
              <a:rPr lang="es-PA" smtClean="0"/>
              <a:t>04/08/2026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B1D065-0408-2DA8-3054-51FF8EA75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5A4DAD-A76C-C7EC-9B36-E40BB3898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EA761-4BE8-F049-AEB4-BAAEB1592BF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855532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75CB96-45BA-723B-A99F-5E72801DC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F97138D-56F5-F810-6EF5-0F0D16ECF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D1BC8D-9B92-CE9C-91D7-18590A0D7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23CC5-2174-EB48-A422-849EAFA7EDA4}" type="datetimeFigureOut">
              <a:rPr lang="es-PA" smtClean="0"/>
              <a:t>04/08/2026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25FDF7-0C4A-15B4-3B08-AE676D423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F0E403-6BCE-63D1-005A-524034B5E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EA761-4BE8-F049-AEB4-BAAEB1592BF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738785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2B8626-0C1F-7A00-D810-BDF9448A9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A55515-A2AF-D054-8253-F154972F55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A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D7A213E-5FCA-0D23-E217-6A4A376BE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A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FB043A5-B364-DC85-246B-48BFD15FB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23CC5-2174-EB48-A422-849EAFA7EDA4}" type="datetimeFigureOut">
              <a:rPr lang="es-PA" smtClean="0"/>
              <a:t>04/08/2026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2973891-E76F-A879-7691-6F1E9B8B9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A790FE-F20C-5C9A-A10D-CB716193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EA761-4BE8-F049-AEB4-BAAEB1592BF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74216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44E4E7-FC4A-CEE8-5865-932EB60F8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153B8EB-D950-39EC-F6DB-8A7E5C93E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5A53633-419D-0D8D-799C-A2EB58F22F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A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9964891-BB2C-A1E5-98EB-55FAD8ACF3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195B639-8555-2FD3-D86C-CABE080FB0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A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56D0018-7008-6B94-2023-326F2A52E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23CC5-2174-EB48-A422-849EAFA7EDA4}" type="datetimeFigureOut">
              <a:rPr lang="es-PA" smtClean="0"/>
              <a:t>04/08/2026</a:t>
            </a:fld>
            <a:endParaRPr lang="es-PA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F5F18C2-446A-3DA8-D8D7-FB4241191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123B71D-010A-54F6-BD8F-5EACDF06B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EA761-4BE8-F049-AEB4-BAAEB1592BF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848503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516EE4-0203-57F7-23F0-8366C10E0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A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7E214B4-AED7-D804-0DBB-EF23FBDC1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23CC5-2174-EB48-A422-849EAFA7EDA4}" type="datetimeFigureOut">
              <a:rPr lang="es-PA" smtClean="0"/>
              <a:t>04/08/2026</a:t>
            </a:fld>
            <a:endParaRPr lang="es-PA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9C1BBBD-F517-86E1-2E52-C1B56B074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AF8DD45-B124-146E-7D5D-26B86F0AF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EA761-4BE8-F049-AEB4-BAAEB1592BF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4407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DB51B8D-71BA-A6ED-7715-DF99BA27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23CC5-2174-EB48-A422-849EAFA7EDA4}" type="datetimeFigureOut">
              <a:rPr lang="es-PA" smtClean="0"/>
              <a:t>04/08/2026</a:t>
            </a:fld>
            <a:endParaRPr lang="es-PA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8B96EAB-96C0-0D2E-B968-347999D5D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B896816-F07F-7173-E1FC-96F5E9890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EA761-4BE8-F049-AEB4-BAAEB1592BF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117014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B8F227-AAB0-7F4C-E8F1-8CE0E9A34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962BE2-FFB3-C3DC-B6FC-BC7BA2E09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F7E6B7D-7CAA-F774-9D78-0A8E3A2427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C2808A4-AFA9-85D3-B7F0-63E4DFF1D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23CC5-2174-EB48-A422-849EAFA7EDA4}" type="datetimeFigureOut">
              <a:rPr lang="es-PA" smtClean="0"/>
              <a:t>04/08/2026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B2936B6-662E-379F-D9D8-ADF27CC5F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5225079-946F-2815-D26F-67CF1A2A9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EA761-4BE8-F049-AEB4-BAAEB1592BF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366847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DF66BA-DECD-3824-4B71-1737F27F6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PA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3A3ED4B-162E-CF5D-5222-CBE291A1C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9A36FE6-DC50-6C86-36E2-F11D83BBBB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6089A97-5D38-5221-E5DF-2C1FB06EC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23CC5-2174-EB48-A422-849EAFA7EDA4}" type="datetimeFigureOut">
              <a:rPr lang="es-PA" smtClean="0"/>
              <a:t>04/08/2026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85BBF5A-6B48-EFAF-91FA-08D6E746F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1619E2A-EA2B-C457-2D49-38CEF1E99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EA761-4BE8-F049-AEB4-BAAEB1592BF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50018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2BFB1A6-E721-E138-574F-2611CF8B4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311D825-7FFB-7CDF-09F1-CA8AAFFF1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6470EA-F05D-C118-FF32-CCF9572D15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23CC5-2174-EB48-A422-849EAFA7EDA4}" type="datetimeFigureOut">
              <a:rPr lang="es-PA" smtClean="0"/>
              <a:t>04/08/2026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2D119F-CC49-A832-70DC-FD9DBF6703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590E46-6637-A86A-A8C0-2E87EEE5AA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EA761-4BE8-F049-AEB4-BAAEB1592BF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029197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F827849-4648-C92A-FA47-BFBB1C82FFAA}"/>
              </a:ext>
            </a:extLst>
          </p:cNvPr>
          <p:cNvSpPr txBox="1"/>
          <p:nvPr/>
        </p:nvSpPr>
        <p:spPr>
          <a:xfrm>
            <a:off x="960256" y="3025722"/>
            <a:ext cx="10543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000" dirty="0">
                <a:latin typeface="Arial" panose="020B0604020202020204" pitchFamily="34" charset="0"/>
                <a:cs typeface="Arial" panose="020B0604020202020204" pitchFamily="34" charset="0"/>
              </a:rPr>
              <a:t>Propuesta POA</a:t>
            </a:r>
          </a:p>
          <a:p>
            <a:pPr algn="ctr"/>
            <a:r>
              <a:rPr lang="es-ES_tradnl" sz="4000" dirty="0">
                <a:latin typeface="Arial" panose="020B0604020202020204" pitchFamily="34" charset="0"/>
                <a:cs typeface="Arial" panose="020B0604020202020204" pitchFamily="34" charset="0"/>
              </a:rPr>
              <a:t>COMITÉ DE GESTIÓN DE COOPERACIÓN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936742C-B0C2-2D33-349F-9308D9A579AA}"/>
              </a:ext>
            </a:extLst>
          </p:cNvPr>
          <p:cNvSpPr txBox="1"/>
          <p:nvPr/>
        </p:nvSpPr>
        <p:spPr>
          <a:xfrm>
            <a:off x="1076131" y="952580"/>
            <a:ext cx="10543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000" dirty="0">
                <a:latin typeface="Arial" panose="020B0604020202020204" pitchFamily="34" charset="0"/>
                <a:cs typeface="Arial" panose="020B0604020202020204" pitchFamily="34" charset="0"/>
              </a:rPr>
              <a:t>COMITÉ DE PLANIFICACIÓN ESTRATÉGICA – CPE</a:t>
            </a:r>
          </a:p>
        </p:txBody>
      </p:sp>
    </p:spTree>
    <p:extLst>
      <p:ext uri="{BB962C8B-B14F-4D97-AF65-F5344CB8AC3E}">
        <p14:creationId xmlns:p14="http://schemas.microsoft.com/office/powerpoint/2010/main" val="96333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113D33C2-C46A-7326-A401-76B42A9AF8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483361"/>
              </p:ext>
            </p:extLst>
          </p:nvPr>
        </p:nvGraphicFramePr>
        <p:xfrm>
          <a:off x="799301" y="1311570"/>
          <a:ext cx="10593398" cy="44646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77249">
                  <a:extLst>
                    <a:ext uri="{9D8B030D-6E8A-4147-A177-3AD203B41FA5}">
                      <a16:colId xmlns:a16="http://schemas.microsoft.com/office/drawing/2014/main" val="166563637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940576391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1935916699"/>
                    </a:ext>
                  </a:extLst>
                </a:gridCol>
                <a:gridCol w="1838325">
                  <a:extLst>
                    <a:ext uri="{9D8B030D-6E8A-4147-A177-3AD203B41FA5}">
                      <a16:colId xmlns:a16="http://schemas.microsoft.com/office/drawing/2014/main" val="469642114"/>
                    </a:ext>
                  </a:extLst>
                </a:gridCol>
                <a:gridCol w="1877224">
                  <a:extLst>
                    <a:ext uri="{9D8B030D-6E8A-4147-A177-3AD203B41FA5}">
                      <a16:colId xmlns:a16="http://schemas.microsoft.com/office/drawing/2014/main" val="3438484854"/>
                    </a:ext>
                  </a:extLst>
                </a:gridCol>
              </a:tblGrid>
              <a:tr h="50255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  <a:latin typeface="Palatino Linotype" panose="02040502050505030304" pitchFamily="18" charset="0"/>
                        </a:rPr>
                        <a:t>Estrategias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  <a:latin typeface="Palatino Linotype" panose="02040502050505030304" pitchFamily="18" charset="0"/>
                        </a:rPr>
                        <a:t>Actividades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  <a:latin typeface="Palatino Linotype" panose="02040502050505030304" pitchFamily="18" charset="0"/>
                        </a:rPr>
                        <a:t>Tareas Asociadas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DO" sz="900" b="1" u="none" strike="noStrike" dirty="0">
                          <a:solidFill>
                            <a:schemeClr val="bg1"/>
                          </a:solidFill>
                          <a:effectLst/>
                          <a:latin typeface="Palatino Linotype" panose="02040502050505030304" pitchFamily="18" charset="0"/>
                        </a:rPr>
                        <a:t>Unidades Responsables</a:t>
                      </a:r>
                      <a:endParaRPr lang="es-DO" sz="900" b="1" i="0" u="none" strike="noStrike" dirty="0">
                        <a:solidFill>
                          <a:schemeClr val="bg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DO" sz="900" b="1" u="none" strike="noStrike" dirty="0">
                          <a:solidFill>
                            <a:schemeClr val="bg1"/>
                          </a:solidFill>
                          <a:effectLst/>
                          <a:latin typeface="Palatino Linotype" panose="02040502050505030304" pitchFamily="18" charset="0"/>
                        </a:rPr>
                        <a:t>Unidades que Apoyan</a:t>
                      </a:r>
                      <a:endParaRPr lang="es-DO" sz="900" b="1" i="0" u="none" strike="noStrike" dirty="0">
                        <a:solidFill>
                          <a:schemeClr val="bg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727511"/>
                  </a:ext>
                </a:extLst>
              </a:tr>
              <a:tr h="1392833">
                <a:tc rowSpan="3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1.1 Promover alianzas estratégicas con organizaciones internacionales y otros actores claves que contribuyan a mejorar la fiscalización de las EFS miembro de la OCCEFS. 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1.1.1 Identificar actores clave entre organismos internacionales, centros de investigación, universidades, ONG y otros con los cuales desarrollar e implementar alianzas estratégicas.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1.1.1.2 Definir el grado de acercamiento de los actores, puntos posibles de colaboración.</a:t>
                      </a:r>
                      <a:endParaRPr lang="es-DO" sz="1200" b="1" i="0" u="none" strike="noStrike" dirty="0">
                        <a:solidFill>
                          <a:srgbClr val="00B05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>
                          <a:effectLst/>
                          <a:latin typeface="Palatino Linotype" panose="02040502050505030304" pitchFamily="18" charset="0"/>
                        </a:rPr>
                        <a:t>Comité de Gestión de Cooperación (CGC).</a:t>
                      </a:r>
                      <a:endParaRPr lang="es-DO" sz="1200" b="1" i="0" u="none" strike="noStrike">
                        <a:solidFill>
                          <a:srgbClr val="00B05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Comité de Asuntos Jurídicos (CAJ).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66344328"/>
                  </a:ext>
                </a:extLst>
              </a:tr>
              <a:tr h="946586"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1.1.1.3 Concertación de acuerdos.</a:t>
                      </a:r>
                      <a:endParaRPr lang="es-DO" sz="1200" b="1" i="0" u="none" strike="noStrike" dirty="0">
                        <a:solidFill>
                          <a:srgbClr val="00B05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Comité de Gestión de Cooperación (CGC).</a:t>
                      </a:r>
                      <a:endParaRPr lang="es-DO" sz="1200" b="1" i="0" u="none" strike="noStrike" dirty="0">
                        <a:solidFill>
                          <a:srgbClr val="00B05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>
                          <a:effectLst/>
                          <a:latin typeface="Palatino Linotype" panose="02040502050505030304" pitchFamily="18" charset="0"/>
                        </a:rPr>
                        <a:t>Presidencia.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97987345"/>
                  </a:ext>
                </a:extLst>
              </a:tr>
              <a:tr h="1622717"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1.1.3 Suscribir convenios o acuerdos de cooperación favorables a la mejora de la fiscalización en las EFS.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1.1.3.1 Promover e impulsar la suscripción de convenios de colaboración entre las EFS miembros de la OCCEFS.</a:t>
                      </a:r>
                      <a:endParaRPr lang="es-DO" sz="1200" b="1" i="0" u="none" strike="noStrike" dirty="0">
                        <a:solidFill>
                          <a:srgbClr val="00B05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Comité de Gestión de Cooperación (CGC).</a:t>
                      </a:r>
                      <a:endParaRPr lang="es-DO" sz="1200" b="1" i="0" u="none" strike="noStrike" dirty="0">
                        <a:solidFill>
                          <a:srgbClr val="00B05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Comité de Asuntos Jurídicos (CAJ).</a:t>
                      </a:r>
                      <a:b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</a:br>
                      <a:b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</a:b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Presidencia.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302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5720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03C5064E-18B4-868F-CFEB-2AEB6B1103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963074"/>
              </p:ext>
            </p:extLst>
          </p:nvPr>
        </p:nvGraphicFramePr>
        <p:xfrm>
          <a:off x="727788" y="1522771"/>
          <a:ext cx="10771237" cy="44239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93238">
                  <a:extLst>
                    <a:ext uri="{9D8B030D-6E8A-4147-A177-3AD203B41FA5}">
                      <a16:colId xmlns:a16="http://schemas.microsoft.com/office/drawing/2014/main" val="3265738502"/>
                    </a:ext>
                  </a:extLst>
                </a:gridCol>
                <a:gridCol w="2238375">
                  <a:extLst>
                    <a:ext uri="{9D8B030D-6E8A-4147-A177-3AD203B41FA5}">
                      <a16:colId xmlns:a16="http://schemas.microsoft.com/office/drawing/2014/main" val="3225858888"/>
                    </a:ext>
                  </a:extLst>
                </a:gridCol>
                <a:gridCol w="2333625">
                  <a:extLst>
                    <a:ext uri="{9D8B030D-6E8A-4147-A177-3AD203B41FA5}">
                      <a16:colId xmlns:a16="http://schemas.microsoft.com/office/drawing/2014/main" val="2333520132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4277572237"/>
                    </a:ext>
                  </a:extLst>
                </a:gridCol>
                <a:gridCol w="1696249">
                  <a:extLst>
                    <a:ext uri="{9D8B030D-6E8A-4147-A177-3AD203B41FA5}">
                      <a16:colId xmlns:a16="http://schemas.microsoft.com/office/drawing/2014/main" val="969442588"/>
                    </a:ext>
                  </a:extLst>
                </a:gridCol>
              </a:tblGrid>
              <a:tr h="66207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DO" sz="1200" b="1" u="none" strike="noStrike" dirty="0">
                          <a:solidFill>
                            <a:srgbClr val="002060"/>
                          </a:solidFill>
                          <a:effectLst/>
                          <a:latin typeface="Palatino Linotype" panose="02040502050505030304" pitchFamily="18" charset="0"/>
                        </a:rPr>
                        <a:t>Estrategias</a:t>
                      </a:r>
                      <a:endParaRPr lang="es-DO" sz="1200" b="1" i="0" u="none" strike="noStrike" dirty="0">
                        <a:solidFill>
                          <a:srgbClr val="00206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DO" sz="1200" b="1" u="none" strike="noStrike" dirty="0">
                          <a:solidFill>
                            <a:srgbClr val="002060"/>
                          </a:solidFill>
                          <a:effectLst/>
                          <a:latin typeface="Palatino Linotype" panose="02040502050505030304" pitchFamily="18" charset="0"/>
                        </a:rPr>
                        <a:t>Actividades</a:t>
                      </a:r>
                      <a:endParaRPr lang="es-DO" sz="1200" b="1" i="0" u="none" strike="noStrike" dirty="0">
                        <a:solidFill>
                          <a:srgbClr val="00206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DO" sz="1200" b="1" u="none" strike="noStrike" dirty="0">
                          <a:solidFill>
                            <a:srgbClr val="002060"/>
                          </a:solidFill>
                          <a:effectLst/>
                          <a:latin typeface="Palatino Linotype" panose="02040502050505030304" pitchFamily="18" charset="0"/>
                        </a:rPr>
                        <a:t>Tareas Asociadas</a:t>
                      </a:r>
                      <a:endParaRPr lang="es-DO" sz="1200" b="1" i="0" u="none" strike="noStrike" dirty="0">
                        <a:solidFill>
                          <a:srgbClr val="00206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DO" sz="1200" b="1" u="none" strike="noStrike" dirty="0">
                          <a:solidFill>
                            <a:srgbClr val="002060"/>
                          </a:solidFill>
                          <a:effectLst/>
                          <a:latin typeface="Palatino Linotype" panose="02040502050505030304" pitchFamily="18" charset="0"/>
                        </a:rPr>
                        <a:t>Unidades Responsables</a:t>
                      </a:r>
                      <a:endParaRPr lang="es-DO" sz="1200" b="1" i="0" u="none" strike="noStrike" dirty="0">
                        <a:solidFill>
                          <a:srgbClr val="00206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DO" sz="1200" b="1" u="none" strike="noStrike" dirty="0">
                          <a:solidFill>
                            <a:srgbClr val="002060"/>
                          </a:solidFill>
                          <a:effectLst/>
                          <a:latin typeface="Palatino Linotype" panose="02040502050505030304" pitchFamily="18" charset="0"/>
                        </a:rPr>
                        <a:t>Unidades que Apoyan</a:t>
                      </a:r>
                      <a:endParaRPr lang="es-DO" sz="1200" b="1" i="0" u="none" strike="noStrike" dirty="0">
                        <a:solidFill>
                          <a:srgbClr val="00206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962132"/>
                  </a:ext>
                </a:extLst>
              </a:tr>
              <a:tr h="3761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2.1 Implementar soluciones tecnológicas que permitan aumentar la interoperabilidad/interconectividad de la OCCEFS con EFS miembros, organismos internacionales y nacionales y organizaciones de la sociedad civil.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2.1.1 Desarrollar un diagnóstico de las EFS miembros en temas de tecnología.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2.1.1.5 Formalizar un acuerdo de colaboración entre la Comisión Técnica para las Tecnologías de Información y Comunicaciones (C-</a:t>
                      </a:r>
                      <a:r>
                        <a:rPr lang="es-DO" sz="1200" u="none" strike="noStrike" dirty="0" err="1">
                          <a:effectLst/>
                          <a:latin typeface="Palatino Linotype" panose="02040502050505030304" pitchFamily="18" charset="0"/>
                        </a:rPr>
                        <a:t>TIC´s</a:t>
                      </a: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) de la OCCEFS y la Comisión de las Tecnologías de Información y Comunicaciones (CTIC) de la OLACEFS, con el propósito de desarrollar actividades de formación conjunta en áreas emergentes, identificadas en el segundo mapeo de digitalización impulsado por la CTIC de OLACEFS.</a:t>
                      </a:r>
                      <a:endParaRPr lang="es-DO" sz="1200" b="1" i="0" u="none" strike="noStrike" dirty="0">
                        <a:solidFill>
                          <a:srgbClr val="00B05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Comité de Gestión de Cooperación (CGC).</a:t>
                      </a:r>
                      <a:endParaRPr lang="es-DO" sz="1200" b="1" i="0" u="none" strike="noStrike" dirty="0">
                        <a:solidFill>
                          <a:srgbClr val="00B05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Comisión Técnica para las </a:t>
                      </a:r>
                      <a:r>
                        <a:rPr lang="es-DO" sz="1200" u="none" strike="noStrike" dirty="0" err="1">
                          <a:effectLst/>
                          <a:latin typeface="Palatino Linotype" panose="02040502050505030304" pitchFamily="18" charset="0"/>
                        </a:rPr>
                        <a:t>TIC´s</a:t>
                      </a: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 (C- </a:t>
                      </a:r>
                      <a:r>
                        <a:rPr lang="es-DO" sz="1200" u="none" strike="noStrike" dirty="0" err="1">
                          <a:effectLst/>
                          <a:latin typeface="Palatino Linotype" panose="02040502050505030304" pitchFamily="18" charset="0"/>
                        </a:rPr>
                        <a:t>TIC´s</a:t>
                      </a: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).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18867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8635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40912916-AE63-604A-33DE-04A463B9B3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183100"/>
              </p:ext>
            </p:extLst>
          </p:nvPr>
        </p:nvGraphicFramePr>
        <p:xfrm>
          <a:off x="1236112" y="1063690"/>
          <a:ext cx="10277863" cy="48892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6280">
                  <a:extLst>
                    <a:ext uri="{9D8B030D-6E8A-4147-A177-3AD203B41FA5}">
                      <a16:colId xmlns:a16="http://schemas.microsoft.com/office/drawing/2014/main" val="2121983441"/>
                    </a:ext>
                  </a:extLst>
                </a:gridCol>
                <a:gridCol w="2014027">
                  <a:extLst>
                    <a:ext uri="{9D8B030D-6E8A-4147-A177-3AD203B41FA5}">
                      <a16:colId xmlns:a16="http://schemas.microsoft.com/office/drawing/2014/main" val="907824307"/>
                    </a:ext>
                  </a:extLst>
                </a:gridCol>
                <a:gridCol w="2059185">
                  <a:extLst>
                    <a:ext uri="{9D8B030D-6E8A-4147-A177-3AD203B41FA5}">
                      <a16:colId xmlns:a16="http://schemas.microsoft.com/office/drawing/2014/main" val="2392064489"/>
                    </a:ext>
                  </a:extLst>
                </a:gridCol>
                <a:gridCol w="1959839">
                  <a:extLst>
                    <a:ext uri="{9D8B030D-6E8A-4147-A177-3AD203B41FA5}">
                      <a16:colId xmlns:a16="http://schemas.microsoft.com/office/drawing/2014/main" val="3092712789"/>
                    </a:ext>
                  </a:extLst>
                </a:gridCol>
                <a:gridCol w="2158532">
                  <a:extLst>
                    <a:ext uri="{9D8B030D-6E8A-4147-A177-3AD203B41FA5}">
                      <a16:colId xmlns:a16="http://schemas.microsoft.com/office/drawing/2014/main" val="3984752806"/>
                    </a:ext>
                  </a:extLst>
                </a:gridCol>
              </a:tblGrid>
              <a:tr h="60075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DO" sz="1200" u="none" strike="noStrike" dirty="0">
                          <a:solidFill>
                            <a:schemeClr val="bg1"/>
                          </a:solidFill>
                          <a:effectLst/>
                          <a:latin typeface="Palatino Linotype" panose="02040502050505030304" pitchFamily="18" charset="0"/>
                        </a:rPr>
                        <a:t>Estrategias</a:t>
                      </a:r>
                      <a:endParaRPr lang="es-DO" sz="1200" b="1" i="0" u="none" strike="noStrike" dirty="0">
                        <a:solidFill>
                          <a:schemeClr val="bg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DO" sz="1200" u="none" strike="noStrike" dirty="0">
                          <a:solidFill>
                            <a:schemeClr val="bg1"/>
                          </a:solidFill>
                          <a:effectLst/>
                          <a:latin typeface="Palatino Linotype" panose="02040502050505030304" pitchFamily="18" charset="0"/>
                        </a:rPr>
                        <a:t>Actividades</a:t>
                      </a:r>
                      <a:endParaRPr lang="es-DO" sz="1200" b="1" i="0" u="none" strike="noStrike" dirty="0">
                        <a:solidFill>
                          <a:schemeClr val="bg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DO" sz="1200" u="none" strike="noStrike" dirty="0">
                          <a:solidFill>
                            <a:schemeClr val="bg1"/>
                          </a:solidFill>
                          <a:effectLst/>
                          <a:latin typeface="Palatino Linotype" panose="02040502050505030304" pitchFamily="18" charset="0"/>
                        </a:rPr>
                        <a:t>Tareas Asociadas</a:t>
                      </a:r>
                      <a:endParaRPr lang="es-DO" sz="1200" b="1" i="0" u="none" strike="noStrike" dirty="0">
                        <a:solidFill>
                          <a:schemeClr val="bg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DO" sz="1200" u="none" strike="noStrike" dirty="0">
                          <a:solidFill>
                            <a:schemeClr val="bg1"/>
                          </a:solidFill>
                          <a:effectLst/>
                          <a:latin typeface="Palatino Linotype" panose="02040502050505030304" pitchFamily="18" charset="0"/>
                        </a:rPr>
                        <a:t>Unidades Responsables</a:t>
                      </a:r>
                      <a:endParaRPr lang="es-DO" sz="1200" b="1" i="0" u="none" strike="noStrike" dirty="0">
                        <a:solidFill>
                          <a:schemeClr val="bg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DO" sz="1200" u="none" strike="noStrike" dirty="0">
                          <a:solidFill>
                            <a:schemeClr val="bg1"/>
                          </a:solidFill>
                          <a:effectLst/>
                          <a:latin typeface="Palatino Linotype" panose="02040502050505030304" pitchFamily="18" charset="0"/>
                        </a:rPr>
                        <a:t>Unidades que Apoyan</a:t>
                      </a:r>
                      <a:endParaRPr lang="es-DO" sz="1200" b="1" i="0" u="none" strike="noStrike" dirty="0">
                        <a:solidFill>
                          <a:schemeClr val="bg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974792"/>
                  </a:ext>
                </a:extLst>
              </a:tr>
              <a:tr h="1578564">
                <a:tc rowSpan="3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3.2 Fomentar el intercambio de conocimientos y buenas prácticas en materia de lucha contra la corrupción entre las EFS y otros actores.</a:t>
                      </a:r>
                      <a:endParaRPr lang="es-DO" sz="12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3.2.2 Identificar buenas prácticas en materia anticorrupción.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b="1" u="none" strike="noStrike" dirty="0">
                          <a:solidFill>
                            <a:srgbClr val="002060"/>
                          </a:solidFill>
                          <a:effectLst/>
                          <a:latin typeface="Palatino Linotype" panose="02040502050505030304" pitchFamily="18" charset="0"/>
                        </a:rPr>
                        <a:t>3.2.2.3 Realizar un encuentro de enlaces y coordinadores de equipos de trabajo de la OCCEFS.</a:t>
                      </a:r>
                      <a:endParaRPr lang="es-DO" sz="1200" b="1" i="0" u="none" strike="noStrike" dirty="0">
                        <a:solidFill>
                          <a:srgbClr val="00206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>
                          <a:effectLst/>
                          <a:latin typeface="Palatino Linotype" panose="02040502050505030304" pitchFamily="18" charset="0"/>
                        </a:rPr>
                        <a:t>Comité de Gestión de Cooperación (CGC).</a:t>
                      </a:r>
                      <a:endParaRPr lang="es-DO" sz="1200" b="1" i="0" u="none" strike="noStrike">
                        <a:solidFill>
                          <a:srgbClr val="00B05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Comité de Incremento de Capacidades (CIC).</a:t>
                      </a:r>
                      <a:b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</a:br>
                      <a:b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</a:b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Comisión Técnica de Combate a la Corrupción (CTCC).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70209794"/>
                  </a:ext>
                </a:extLst>
              </a:tr>
              <a:tr h="1354960"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3.2.4 Establecer Convenios de Cooperación entre EFS miembros de la OCCEFS en temas de interés común.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3.2.4.1 Identificar las EFS y otros actores interesados en concertar convenios de cooperación.</a:t>
                      </a:r>
                      <a:endParaRPr lang="es-DO" sz="1200" b="1" i="0" u="none" strike="noStrike" dirty="0">
                        <a:solidFill>
                          <a:srgbClr val="00B05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Comité de Gestión de Cooperación (CGC).</a:t>
                      </a:r>
                      <a:endParaRPr lang="es-DO" sz="1200" b="1" i="0" u="none" strike="noStrike" dirty="0">
                        <a:solidFill>
                          <a:srgbClr val="00B05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>
                          <a:effectLst/>
                          <a:latin typeface="Palatino Linotype" panose="02040502050505030304" pitchFamily="18" charset="0"/>
                        </a:rPr>
                        <a:t>Comité de Planificación Estratégica (CPE).</a:t>
                      </a:r>
                      <a:endParaRPr lang="es-DO" sz="12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77489409"/>
                  </a:ext>
                </a:extLst>
              </a:tr>
              <a:tr h="1354960"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>
                          <a:effectLst/>
                          <a:latin typeface="Palatino Linotype" panose="02040502050505030304" pitchFamily="18" charset="0"/>
                        </a:rPr>
                        <a:t>3.2.4.3 Concertar e implementar convenios de cooperación.</a:t>
                      </a:r>
                      <a:endParaRPr lang="es-DO" sz="1200" b="1" i="0" u="none" strike="noStrike">
                        <a:solidFill>
                          <a:srgbClr val="00B05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Comité de Gestión de Cooperación (CGC).</a:t>
                      </a:r>
                      <a:endParaRPr lang="es-DO" sz="1200" b="1" i="0" u="none" strike="noStrike" dirty="0">
                        <a:solidFill>
                          <a:srgbClr val="00B05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DO" sz="1200" u="none" strike="noStrike" dirty="0">
                          <a:effectLst/>
                          <a:latin typeface="Palatino Linotype" panose="02040502050505030304" pitchFamily="18" charset="0"/>
                        </a:rPr>
                        <a:t>Identificar temas apoyo de los demás comités.</a:t>
                      </a:r>
                      <a:endParaRPr lang="es-DO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4982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3095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4058B73-40E8-BFB9-7C4C-33F1E1FF93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242" y="1507296"/>
            <a:ext cx="11289768" cy="26925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24723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468</Words>
  <Application>Microsoft Office PowerPoint</Application>
  <PresentationFormat>Panorámica</PresentationFormat>
  <Paragraphs>47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Palatino Linotype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NICOLE DOMINGUEZ</dc:creator>
  <cp:lastModifiedBy>Daysi Olivo</cp:lastModifiedBy>
  <cp:revision>4</cp:revision>
  <dcterms:created xsi:type="dcterms:W3CDTF">2026-03-25T16:19:42Z</dcterms:created>
  <dcterms:modified xsi:type="dcterms:W3CDTF">2026-04-09T03:20:30Z</dcterms:modified>
</cp:coreProperties>
</file>